
<file path=[Content_Types].xml><?xml version="1.0" encoding="utf-8"?>
<Types xmlns="http://schemas.openxmlformats.org/package/2006/content-types">
  <Default Extension="glb" ContentType="model/gltf.binary"/>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0" r:id="rId6"/>
    <p:sldId id="268" r:id="rId7"/>
    <p:sldId id="262" r:id="rId8"/>
    <p:sldId id="263" r:id="rId9"/>
    <p:sldId id="265" r:id="rId10"/>
    <p:sldId id="264" r:id="rId11"/>
    <p:sldId id="266" r:id="rId12"/>
    <p:sldId id="267" r:id="rId13"/>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B745"/>
    <a:srgbClr val="E13F31"/>
    <a:srgbClr val="206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DCCF7D-8157-4C96-A271-69436E92D33D}" v="22" dt="2022-12-16T05:35:58.534"/>
    <p1510:client id="{ECE38795-67CD-4A38-A39E-1C758ACC310F}" v="436" dt="2022-12-16T09:08:16.43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754" y="8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02B49BF7-D1E9-40E8-92AB-F19813AA160D}" type="datetimeFigureOut">
              <a:rPr lang="en-IN" smtClean="0"/>
              <a:t>16-12-2022</a:t>
            </a:fld>
            <a:endParaRPr lang="en-I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90C8FF12-BD75-47D2-A9FA-8E259E680894}" type="slidenum">
              <a:rPr lang="en-IN" smtClean="0"/>
              <a:t>‹#›</a:t>
            </a:fld>
            <a:endParaRPr lang="en-IN"/>
          </a:p>
        </p:txBody>
      </p:sp>
    </p:spTree>
    <p:extLst>
      <p:ext uri="{BB962C8B-B14F-4D97-AF65-F5344CB8AC3E}">
        <p14:creationId xmlns:p14="http://schemas.microsoft.com/office/powerpoint/2010/main" val="3754686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0C8FF12-BD75-47D2-A9FA-8E259E680894}" type="slidenum">
              <a:rPr lang="en-IN" smtClean="0"/>
              <a:t>2</a:t>
            </a:fld>
            <a:endParaRPr lang="en-IN"/>
          </a:p>
        </p:txBody>
      </p:sp>
    </p:spTree>
    <p:extLst>
      <p:ext uri="{BB962C8B-B14F-4D97-AF65-F5344CB8AC3E}">
        <p14:creationId xmlns:p14="http://schemas.microsoft.com/office/powerpoint/2010/main" val="854865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500" b="0" i="0">
                <a:solidFill>
                  <a:srgbClr val="121212"/>
                </a:solidFill>
                <a:latin typeface="Tahoma"/>
                <a:cs typeface="Tahoma"/>
              </a:defRPr>
            </a:lvl1pPr>
          </a:lstStyle>
          <a:p>
            <a:pPr marL="12700">
              <a:lnSpc>
                <a:spcPct val="100000"/>
              </a:lnSpc>
              <a:spcBef>
                <a:spcPts val="50"/>
              </a:spcBef>
            </a:pPr>
            <a:r>
              <a:rPr spc="95"/>
              <a:t>HA-220502</a:t>
            </a:r>
          </a:p>
        </p:txBody>
      </p:sp>
      <p:sp>
        <p:nvSpPr>
          <p:cNvPr id="5" name="Holder 5"/>
          <p:cNvSpPr>
            <a:spLocks noGrp="1"/>
          </p:cNvSpPr>
          <p:nvPr>
            <p:ph type="dt" sz="half" idx="6"/>
          </p:nvPr>
        </p:nvSpPr>
        <p:spPr/>
        <p:txBody>
          <a:bodyPr lIns="0" tIns="0" rIns="0" bIns="0"/>
          <a:lstStyle>
            <a:lvl1pPr>
              <a:defRPr sz="1500" b="0" i="0">
                <a:solidFill>
                  <a:srgbClr val="121212"/>
                </a:solidFill>
                <a:latin typeface="Tahoma"/>
                <a:cs typeface="Tahoma"/>
              </a:defRPr>
            </a:lvl1pPr>
          </a:lstStyle>
          <a:p>
            <a:pPr marL="12700">
              <a:lnSpc>
                <a:spcPct val="100000"/>
              </a:lnSpc>
              <a:spcBef>
                <a:spcPts val="50"/>
              </a:spcBef>
            </a:pPr>
            <a:r>
              <a:rPr spc="85"/>
              <a:t>2</a:t>
            </a:r>
            <a:r>
              <a:rPr spc="114"/>
              <a:t>0</a:t>
            </a:r>
            <a:r>
              <a:rPr spc="85"/>
              <a:t>22</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200" b="0" i="0">
                <a:solidFill>
                  <a:srgbClr val="121212"/>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500" b="0" i="0">
                <a:solidFill>
                  <a:srgbClr val="121212"/>
                </a:solidFill>
                <a:latin typeface="Tahoma"/>
                <a:cs typeface="Tahoma"/>
              </a:defRPr>
            </a:lvl1pPr>
          </a:lstStyle>
          <a:p>
            <a:pPr marL="12700">
              <a:lnSpc>
                <a:spcPct val="100000"/>
              </a:lnSpc>
              <a:spcBef>
                <a:spcPts val="50"/>
              </a:spcBef>
            </a:pPr>
            <a:r>
              <a:rPr spc="95"/>
              <a:t>HA-220502</a:t>
            </a:r>
          </a:p>
        </p:txBody>
      </p:sp>
      <p:sp>
        <p:nvSpPr>
          <p:cNvPr id="5" name="Holder 5"/>
          <p:cNvSpPr>
            <a:spLocks noGrp="1"/>
          </p:cNvSpPr>
          <p:nvPr>
            <p:ph type="dt" sz="half" idx="6"/>
          </p:nvPr>
        </p:nvSpPr>
        <p:spPr/>
        <p:txBody>
          <a:bodyPr lIns="0" tIns="0" rIns="0" bIns="0"/>
          <a:lstStyle>
            <a:lvl1pPr>
              <a:defRPr sz="1500" b="0" i="0">
                <a:solidFill>
                  <a:srgbClr val="121212"/>
                </a:solidFill>
                <a:latin typeface="Tahoma"/>
                <a:cs typeface="Tahoma"/>
              </a:defRPr>
            </a:lvl1pPr>
          </a:lstStyle>
          <a:p>
            <a:pPr marL="12700">
              <a:lnSpc>
                <a:spcPct val="100000"/>
              </a:lnSpc>
              <a:spcBef>
                <a:spcPts val="50"/>
              </a:spcBef>
            </a:pPr>
            <a:r>
              <a:rPr spc="85"/>
              <a:t>2</a:t>
            </a:r>
            <a:r>
              <a:rPr spc="114"/>
              <a:t>0</a:t>
            </a:r>
            <a:r>
              <a:rPr spc="85"/>
              <a:t>22</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000"/>
          </a:xfrm>
          <a:prstGeom prst="rect">
            <a:avLst/>
          </a:prstGeom>
        </p:spPr>
      </p:pic>
      <p:sp>
        <p:nvSpPr>
          <p:cNvPr id="17" name="bg object 17"/>
          <p:cNvSpPr/>
          <p:nvPr/>
        </p:nvSpPr>
        <p:spPr>
          <a:xfrm>
            <a:off x="0" y="8980901"/>
            <a:ext cx="18288000" cy="9525"/>
          </a:xfrm>
          <a:custGeom>
            <a:avLst/>
            <a:gdLst/>
            <a:ahLst/>
            <a:cxnLst/>
            <a:rect l="l" t="t" r="r" b="b"/>
            <a:pathLst>
              <a:path w="18288000" h="9525">
                <a:moveTo>
                  <a:pt x="0" y="9525"/>
                </a:moveTo>
                <a:lnTo>
                  <a:pt x="0" y="0"/>
                </a:lnTo>
                <a:lnTo>
                  <a:pt x="18288000" y="0"/>
                </a:lnTo>
                <a:lnTo>
                  <a:pt x="18288000" y="9525"/>
                </a:lnTo>
                <a:lnTo>
                  <a:pt x="0" y="9525"/>
                </a:lnTo>
                <a:close/>
              </a:path>
            </a:pathLst>
          </a:custGeom>
          <a:solidFill>
            <a:srgbClr val="BDBDBD"/>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200" b="0" i="0">
                <a:solidFill>
                  <a:srgbClr val="121212"/>
                </a:solidFill>
                <a:latin typeface="Arial MT"/>
                <a:cs typeface="Arial MT"/>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500" b="0" i="0">
                <a:solidFill>
                  <a:srgbClr val="121212"/>
                </a:solidFill>
                <a:latin typeface="Tahoma"/>
                <a:cs typeface="Tahoma"/>
              </a:defRPr>
            </a:lvl1pPr>
          </a:lstStyle>
          <a:p>
            <a:pPr marL="12700">
              <a:lnSpc>
                <a:spcPct val="100000"/>
              </a:lnSpc>
              <a:spcBef>
                <a:spcPts val="50"/>
              </a:spcBef>
            </a:pPr>
            <a:r>
              <a:rPr spc="95"/>
              <a:t>HA-220502</a:t>
            </a:r>
          </a:p>
        </p:txBody>
      </p:sp>
      <p:sp>
        <p:nvSpPr>
          <p:cNvPr id="6" name="Holder 6"/>
          <p:cNvSpPr>
            <a:spLocks noGrp="1"/>
          </p:cNvSpPr>
          <p:nvPr>
            <p:ph type="dt" sz="half" idx="6"/>
          </p:nvPr>
        </p:nvSpPr>
        <p:spPr/>
        <p:txBody>
          <a:bodyPr lIns="0" tIns="0" rIns="0" bIns="0"/>
          <a:lstStyle>
            <a:lvl1pPr>
              <a:defRPr sz="1500" b="0" i="0">
                <a:solidFill>
                  <a:srgbClr val="121212"/>
                </a:solidFill>
                <a:latin typeface="Tahoma"/>
                <a:cs typeface="Tahoma"/>
              </a:defRPr>
            </a:lvl1pPr>
          </a:lstStyle>
          <a:p>
            <a:pPr marL="12700">
              <a:lnSpc>
                <a:spcPct val="100000"/>
              </a:lnSpc>
              <a:spcBef>
                <a:spcPts val="50"/>
              </a:spcBef>
            </a:pPr>
            <a:r>
              <a:rPr spc="85"/>
              <a:t>2</a:t>
            </a:r>
            <a:r>
              <a:rPr spc="114"/>
              <a:t>0</a:t>
            </a:r>
            <a:r>
              <a:rPr spc="85"/>
              <a:t>22</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200" b="0" i="0">
                <a:solidFill>
                  <a:srgbClr val="121212"/>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defRPr sz="1500" b="0" i="0">
                <a:solidFill>
                  <a:srgbClr val="121212"/>
                </a:solidFill>
                <a:latin typeface="Tahoma"/>
                <a:cs typeface="Tahoma"/>
              </a:defRPr>
            </a:lvl1pPr>
          </a:lstStyle>
          <a:p>
            <a:pPr marL="12700">
              <a:lnSpc>
                <a:spcPct val="100000"/>
              </a:lnSpc>
              <a:spcBef>
                <a:spcPts val="50"/>
              </a:spcBef>
            </a:pPr>
            <a:r>
              <a:rPr spc="95"/>
              <a:t>HA-220502</a:t>
            </a:r>
          </a:p>
        </p:txBody>
      </p:sp>
      <p:sp>
        <p:nvSpPr>
          <p:cNvPr id="4" name="Holder 4"/>
          <p:cNvSpPr>
            <a:spLocks noGrp="1"/>
          </p:cNvSpPr>
          <p:nvPr>
            <p:ph type="dt" sz="half" idx="6"/>
          </p:nvPr>
        </p:nvSpPr>
        <p:spPr/>
        <p:txBody>
          <a:bodyPr lIns="0" tIns="0" rIns="0" bIns="0"/>
          <a:lstStyle>
            <a:lvl1pPr>
              <a:defRPr sz="1500" b="0" i="0">
                <a:solidFill>
                  <a:srgbClr val="121212"/>
                </a:solidFill>
                <a:latin typeface="Tahoma"/>
                <a:cs typeface="Tahoma"/>
              </a:defRPr>
            </a:lvl1pPr>
          </a:lstStyle>
          <a:p>
            <a:pPr marL="12700">
              <a:lnSpc>
                <a:spcPct val="100000"/>
              </a:lnSpc>
              <a:spcBef>
                <a:spcPts val="50"/>
              </a:spcBef>
            </a:pPr>
            <a:r>
              <a:rPr spc="85"/>
              <a:t>2</a:t>
            </a:r>
            <a:r>
              <a:rPr spc="114"/>
              <a:t>0</a:t>
            </a:r>
            <a:r>
              <a:rPr spc="85"/>
              <a:t>22</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500" b="0" i="0">
                <a:solidFill>
                  <a:srgbClr val="121212"/>
                </a:solidFill>
                <a:latin typeface="Tahoma"/>
                <a:cs typeface="Tahoma"/>
              </a:defRPr>
            </a:lvl1pPr>
          </a:lstStyle>
          <a:p>
            <a:pPr marL="12700">
              <a:lnSpc>
                <a:spcPct val="100000"/>
              </a:lnSpc>
              <a:spcBef>
                <a:spcPts val="50"/>
              </a:spcBef>
            </a:pPr>
            <a:r>
              <a:rPr spc="95"/>
              <a:t>HA-220502</a:t>
            </a:r>
          </a:p>
        </p:txBody>
      </p:sp>
      <p:sp>
        <p:nvSpPr>
          <p:cNvPr id="3" name="Holder 3"/>
          <p:cNvSpPr>
            <a:spLocks noGrp="1"/>
          </p:cNvSpPr>
          <p:nvPr>
            <p:ph type="dt" sz="half" idx="6"/>
          </p:nvPr>
        </p:nvSpPr>
        <p:spPr/>
        <p:txBody>
          <a:bodyPr lIns="0" tIns="0" rIns="0" bIns="0"/>
          <a:lstStyle>
            <a:lvl1pPr>
              <a:defRPr sz="1500" b="0" i="0">
                <a:solidFill>
                  <a:srgbClr val="121212"/>
                </a:solidFill>
                <a:latin typeface="Tahoma"/>
                <a:cs typeface="Tahoma"/>
              </a:defRPr>
            </a:lvl1pPr>
          </a:lstStyle>
          <a:p>
            <a:pPr marL="12700">
              <a:lnSpc>
                <a:spcPct val="100000"/>
              </a:lnSpc>
              <a:spcBef>
                <a:spcPts val="50"/>
              </a:spcBef>
            </a:pPr>
            <a:r>
              <a:rPr spc="85"/>
              <a:t>2</a:t>
            </a:r>
            <a:r>
              <a:rPr spc="114"/>
              <a:t>0</a:t>
            </a:r>
            <a:r>
              <a:rPr spc="85"/>
              <a:t>22</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8000" cy="10287000"/>
          </a:xfrm>
          <a:prstGeom prst="rect">
            <a:avLst/>
          </a:prstGeom>
        </p:spPr>
      </p:pic>
      <p:sp>
        <p:nvSpPr>
          <p:cNvPr id="2" name="Holder 2"/>
          <p:cNvSpPr>
            <a:spLocks noGrp="1"/>
          </p:cNvSpPr>
          <p:nvPr>
            <p:ph type="title"/>
          </p:nvPr>
        </p:nvSpPr>
        <p:spPr>
          <a:xfrm>
            <a:off x="3946621" y="4048500"/>
            <a:ext cx="10426065" cy="973454"/>
          </a:xfrm>
          <a:prstGeom prst="rect">
            <a:avLst/>
          </a:prstGeom>
        </p:spPr>
        <p:txBody>
          <a:bodyPr wrap="square" lIns="0" tIns="0" rIns="0" bIns="0">
            <a:spAutoFit/>
          </a:bodyPr>
          <a:lstStyle>
            <a:lvl1pPr>
              <a:defRPr sz="6200" b="0" i="0">
                <a:solidFill>
                  <a:srgbClr val="121212"/>
                </a:solidFill>
                <a:latin typeface="Arial MT"/>
                <a:cs typeface="Arial MT"/>
              </a:defRPr>
            </a:lvl1pPr>
          </a:lstStyle>
          <a:p>
            <a:endParaRPr/>
          </a:p>
        </p:txBody>
      </p:sp>
      <p:sp>
        <p:nvSpPr>
          <p:cNvPr id="3" name="Holder 3"/>
          <p:cNvSpPr>
            <a:spLocks noGrp="1"/>
          </p:cNvSpPr>
          <p:nvPr>
            <p:ph type="body" idx="1"/>
          </p:nvPr>
        </p:nvSpPr>
        <p:spPr>
          <a:xfrm>
            <a:off x="3434943" y="2457651"/>
            <a:ext cx="11439525" cy="481012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6650501" y="9463678"/>
            <a:ext cx="1076325" cy="256540"/>
          </a:xfrm>
          <a:prstGeom prst="rect">
            <a:avLst/>
          </a:prstGeom>
        </p:spPr>
        <p:txBody>
          <a:bodyPr wrap="square" lIns="0" tIns="0" rIns="0" bIns="0">
            <a:spAutoFit/>
          </a:bodyPr>
          <a:lstStyle>
            <a:lvl1pPr>
              <a:defRPr sz="1500" b="0" i="0">
                <a:solidFill>
                  <a:srgbClr val="121212"/>
                </a:solidFill>
                <a:latin typeface="Tahoma"/>
                <a:cs typeface="Tahoma"/>
              </a:defRPr>
            </a:lvl1pPr>
          </a:lstStyle>
          <a:p>
            <a:pPr marL="12700">
              <a:lnSpc>
                <a:spcPct val="100000"/>
              </a:lnSpc>
              <a:spcBef>
                <a:spcPts val="50"/>
              </a:spcBef>
            </a:pPr>
            <a:r>
              <a:rPr spc="95"/>
              <a:t>HA-220502</a:t>
            </a:r>
          </a:p>
        </p:txBody>
      </p:sp>
      <p:sp>
        <p:nvSpPr>
          <p:cNvPr id="5" name="Holder 5"/>
          <p:cNvSpPr>
            <a:spLocks noGrp="1"/>
          </p:cNvSpPr>
          <p:nvPr>
            <p:ph type="dt" sz="half" idx="6"/>
          </p:nvPr>
        </p:nvSpPr>
        <p:spPr>
          <a:xfrm>
            <a:off x="558394" y="9454138"/>
            <a:ext cx="490855" cy="256540"/>
          </a:xfrm>
          <a:prstGeom prst="rect">
            <a:avLst/>
          </a:prstGeom>
        </p:spPr>
        <p:txBody>
          <a:bodyPr wrap="square" lIns="0" tIns="0" rIns="0" bIns="0">
            <a:spAutoFit/>
          </a:bodyPr>
          <a:lstStyle>
            <a:lvl1pPr>
              <a:defRPr sz="1500" b="0" i="0">
                <a:solidFill>
                  <a:srgbClr val="121212"/>
                </a:solidFill>
                <a:latin typeface="Tahoma"/>
                <a:cs typeface="Tahoma"/>
              </a:defRPr>
            </a:lvl1pPr>
          </a:lstStyle>
          <a:p>
            <a:pPr marL="12700">
              <a:lnSpc>
                <a:spcPct val="100000"/>
              </a:lnSpc>
              <a:spcBef>
                <a:spcPts val="50"/>
              </a:spcBef>
            </a:pPr>
            <a:r>
              <a:rPr spc="85"/>
              <a:t>2</a:t>
            </a:r>
            <a:r>
              <a:rPr spc="114"/>
              <a:t>0</a:t>
            </a:r>
            <a:r>
              <a:rPr spc="85"/>
              <a:t>22</a:t>
            </a:r>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4.xml"/><Relationship Id="rId6" Type="http://schemas.microsoft.com/office/2017/06/relationships/model3d" Target="../media/model3d2.glb"/><Relationship Id="rId5" Type="http://schemas.openxmlformats.org/officeDocument/2006/relationships/image" Target="../media/image6.png"/><Relationship Id="rId4" Type="http://schemas.microsoft.com/office/2017/06/relationships/model3d" Target="../media/model3d1.glb"/></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 y="0"/>
            <a:ext cx="18288000" cy="10287000"/>
          </a:xfrm>
          <a:prstGeom prst="rect">
            <a:avLst/>
          </a:prstGeom>
        </p:spPr>
      </p:pic>
      <p:pic>
        <p:nvPicPr>
          <p:cNvPr id="3" name="object 3"/>
          <p:cNvPicPr/>
          <p:nvPr/>
        </p:nvPicPr>
        <p:blipFill>
          <a:blip r:embed="rId3" cstate="print"/>
          <a:stretch>
            <a:fillRect/>
          </a:stretch>
        </p:blipFill>
        <p:spPr>
          <a:xfrm>
            <a:off x="0" y="0"/>
            <a:ext cx="5559307" cy="5975833"/>
          </a:xfrm>
          <a:prstGeom prst="rect">
            <a:avLst/>
          </a:prstGeom>
        </p:spPr>
      </p:pic>
      <p:pic>
        <p:nvPicPr>
          <p:cNvPr id="4" name="object 4"/>
          <p:cNvPicPr/>
          <p:nvPr/>
        </p:nvPicPr>
        <p:blipFill>
          <a:blip r:embed="rId4" cstate="print"/>
          <a:stretch>
            <a:fillRect/>
          </a:stretch>
        </p:blipFill>
        <p:spPr>
          <a:xfrm>
            <a:off x="5736173" y="7486650"/>
            <a:ext cx="6829430" cy="2800349"/>
          </a:xfrm>
          <a:prstGeom prst="rect">
            <a:avLst/>
          </a:prstGeom>
        </p:spPr>
      </p:pic>
      <p:sp>
        <p:nvSpPr>
          <p:cNvPr id="6" name="object 6"/>
          <p:cNvSpPr txBox="1">
            <a:spLocks noGrp="1"/>
          </p:cNvSpPr>
          <p:nvPr>
            <p:ph type="title"/>
          </p:nvPr>
        </p:nvSpPr>
        <p:spPr>
          <a:xfrm>
            <a:off x="2779653" y="2987916"/>
            <a:ext cx="12796520" cy="2656840"/>
          </a:xfrm>
          <a:prstGeom prst="rect">
            <a:avLst/>
          </a:prstGeom>
        </p:spPr>
        <p:txBody>
          <a:bodyPr vert="horz" wrap="square" lIns="0" tIns="15240" rIns="0" bIns="0" rtlCol="0">
            <a:spAutoFit/>
          </a:bodyPr>
          <a:lstStyle/>
          <a:p>
            <a:pPr marR="26670" algn="ctr">
              <a:lnSpc>
                <a:spcPct val="100000"/>
              </a:lnSpc>
              <a:spcBef>
                <a:spcPts val="120"/>
              </a:spcBef>
            </a:pPr>
            <a:r>
              <a:rPr dirty="0">
                <a:solidFill>
                  <a:srgbClr val="FFFFFF"/>
                </a:solidFill>
              </a:rPr>
              <a:t>BLE-Mesh based Smart </a:t>
            </a:r>
            <a:r>
              <a:rPr lang="en-IN" dirty="0">
                <a:solidFill>
                  <a:srgbClr val="FFFFFF"/>
                </a:solidFill>
              </a:rPr>
              <a:t>S</a:t>
            </a:r>
            <a:r>
              <a:rPr dirty="0">
                <a:solidFill>
                  <a:srgbClr val="FFFFFF"/>
                </a:solidFill>
              </a:rPr>
              <a:t>witch for</a:t>
            </a:r>
          </a:p>
          <a:p>
            <a:pPr algn="ctr">
              <a:lnSpc>
                <a:spcPct val="100000"/>
              </a:lnSpc>
              <a:spcBef>
                <a:spcPts val="295"/>
              </a:spcBef>
            </a:pPr>
            <a:r>
              <a:rPr sz="10800" dirty="0">
                <a:solidFill>
                  <a:srgbClr val="FFFFFF"/>
                </a:solidFill>
                <a:latin typeface="Tahoma"/>
                <a:cs typeface="Tahoma"/>
              </a:rPr>
              <a:t>HOME AUTOMATION</a:t>
            </a:r>
            <a:endParaRPr sz="10800" dirty="0">
              <a:latin typeface="Tahoma"/>
              <a:cs typeface="Tahoma"/>
            </a:endParaRPr>
          </a:p>
        </p:txBody>
      </p:sp>
      <p:sp>
        <p:nvSpPr>
          <p:cNvPr id="7" name="object 7"/>
          <p:cNvSpPr txBox="1"/>
          <p:nvPr/>
        </p:nvSpPr>
        <p:spPr>
          <a:xfrm>
            <a:off x="558394" y="9467235"/>
            <a:ext cx="490855" cy="254000"/>
          </a:xfrm>
          <a:prstGeom prst="rect">
            <a:avLst/>
          </a:prstGeom>
        </p:spPr>
        <p:txBody>
          <a:bodyPr vert="horz" wrap="square" lIns="0" tIns="12700" rIns="0" bIns="0" rtlCol="0">
            <a:spAutoFit/>
          </a:bodyPr>
          <a:lstStyle/>
          <a:p>
            <a:pPr marL="12700">
              <a:lnSpc>
                <a:spcPct val="100000"/>
              </a:lnSpc>
              <a:spcBef>
                <a:spcPts val="100"/>
              </a:spcBef>
            </a:pPr>
            <a:r>
              <a:rPr sz="1500" spc="85">
                <a:solidFill>
                  <a:srgbClr val="FFFFFF"/>
                </a:solidFill>
                <a:latin typeface="Tahoma"/>
                <a:cs typeface="Tahoma"/>
              </a:rPr>
              <a:t>2</a:t>
            </a:r>
            <a:r>
              <a:rPr sz="1500" spc="114">
                <a:solidFill>
                  <a:srgbClr val="FFFFFF"/>
                </a:solidFill>
                <a:latin typeface="Tahoma"/>
                <a:cs typeface="Tahoma"/>
              </a:rPr>
              <a:t>0</a:t>
            </a:r>
            <a:r>
              <a:rPr sz="1500" spc="85">
                <a:solidFill>
                  <a:srgbClr val="FFFFFF"/>
                </a:solidFill>
                <a:latin typeface="Tahoma"/>
                <a:cs typeface="Tahoma"/>
              </a:rPr>
              <a:t>22</a:t>
            </a:r>
            <a:endParaRPr sz="1500">
              <a:latin typeface="Tahoma"/>
              <a:cs typeface="Tahoma"/>
            </a:endParaRPr>
          </a:p>
        </p:txBody>
      </p:sp>
      <p:sp>
        <p:nvSpPr>
          <p:cNvPr id="8" name="object 8"/>
          <p:cNvSpPr txBox="1"/>
          <p:nvPr/>
        </p:nvSpPr>
        <p:spPr>
          <a:xfrm>
            <a:off x="15769175" y="9467235"/>
            <a:ext cx="1957705" cy="254000"/>
          </a:xfrm>
          <a:prstGeom prst="rect">
            <a:avLst/>
          </a:prstGeom>
        </p:spPr>
        <p:txBody>
          <a:bodyPr vert="horz" wrap="square" lIns="0" tIns="12700" rIns="0" bIns="0" rtlCol="0">
            <a:spAutoFit/>
          </a:bodyPr>
          <a:lstStyle/>
          <a:p>
            <a:pPr marL="12700">
              <a:lnSpc>
                <a:spcPct val="100000"/>
              </a:lnSpc>
              <a:spcBef>
                <a:spcPts val="100"/>
              </a:spcBef>
            </a:pPr>
            <a:r>
              <a:rPr sz="1500" spc="85" dirty="0">
                <a:solidFill>
                  <a:srgbClr val="FFFFFF"/>
                </a:solidFill>
                <a:latin typeface="Tahoma"/>
                <a:cs typeface="Tahoma"/>
              </a:rPr>
              <a:t>T</a:t>
            </a:r>
            <a:r>
              <a:rPr sz="1500" spc="55" dirty="0">
                <a:solidFill>
                  <a:srgbClr val="FFFFFF"/>
                </a:solidFill>
                <a:latin typeface="Tahoma"/>
                <a:cs typeface="Tahoma"/>
              </a:rPr>
              <a:t>E</a:t>
            </a:r>
            <a:r>
              <a:rPr sz="1500" spc="110" dirty="0">
                <a:solidFill>
                  <a:srgbClr val="FFFFFF"/>
                </a:solidFill>
                <a:latin typeface="Tahoma"/>
                <a:cs typeface="Tahoma"/>
              </a:rPr>
              <a:t>A</a:t>
            </a:r>
            <a:r>
              <a:rPr sz="1500" spc="175" dirty="0">
                <a:solidFill>
                  <a:srgbClr val="FFFFFF"/>
                </a:solidFill>
                <a:latin typeface="Tahoma"/>
                <a:cs typeface="Tahoma"/>
              </a:rPr>
              <a:t>M</a:t>
            </a:r>
            <a:r>
              <a:rPr sz="1500" spc="-50" dirty="0">
                <a:solidFill>
                  <a:srgbClr val="FFFFFF"/>
                </a:solidFill>
                <a:latin typeface="Tahoma"/>
                <a:cs typeface="Tahoma"/>
              </a:rPr>
              <a:t> </a:t>
            </a:r>
            <a:r>
              <a:rPr sz="1500" spc="-165" dirty="0">
                <a:solidFill>
                  <a:srgbClr val="FFFFFF"/>
                </a:solidFill>
                <a:latin typeface="Tahoma"/>
                <a:cs typeface="Tahoma"/>
              </a:rPr>
              <a:t>I</a:t>
            </a:r>
            <a:r>
              <a:rPr sz="1500" spc="60" dirty="0">
                <a:solidFill>
                  <a:srgbClr val="FFFFFF"/>
                </a:solidFill>
                <a:latin typeface="Tahoma"/>
                <a:cs typeface="Tahoma"/>
              </a:rPr>
              <a:t>D</a:t>
            </a:r>
            <a:r>
              <a:rPr sz="1500" spc="-120" dirty="0">
                <a:solidFill>
                  <a:srgbClr val="FFFFFF"/>
                </a:solidFill>
                <a:latin typeface="Tahoma"/>
                <a:cs typeface="Tahoma"/>
              </a:rPr>
              <a:t>:</a:t>
            </a:r>
            <a:r>
              <a:rPr sz="1500" spc="-50" dirty="0">
                <a:solidFill>
                  <a:srgbClr val="FFFFFF"/>
                </a:solidFill>
                <a:latin typeface="Tahoma"/>
                <a:cs typeface="Tahoma"/>
              </a:rPr>
              <a:t> </a:t>
            </a:r>
            <a:r>
              <a:rPr sz="1500" spc="95" dirty="0">
                <a:solidFill>
                  <a:srgbClr val="FFFFFF"/>
                </a:solidFill>
                <a:latin typeface="Tahoma"/>
                <a:cs typeface="Tahoma"/>
              </a:rPr>
              <a:t>H</a:t>
            </a:r>
            <a:r>
              <a:rPr sz="1500" spc="110" dirty="0">
                <a:solidFill>
                  <a:srgbClr val="FFFFFF"/>
                </a:solidFill>
                <a:latin typeface="Tahoma"/>
                <a:cs typeface="Tahoma"/>
              </a:rPr>
              <a:t>A</a:t>
            </a:r>
            <a:r>
              <a:rPr sz="1500" spc="90" dirty="0">
                <a:solidFill>
                  <a:srgbClr val="FFFFFF"/>
                </a:solidFill>
                <a:latin typeface="Tahoma"/>
                <a:cs typeface="Tahoma"/>
              </a:rPr>
              <a:t>-</a:t>
            </a:r>
            <a:r>
              <a:rPr sz="1500" spc="85" dirty="0">
                <a:solidFill>
                  <a:srgbClr val="FFFFFF"/>
                </a:solidFill>
                <a:latin typeface="Tahoma"/>
                <a:cs typeface="Tahoma"/>
              </a:rPr>
              <a:t>22</a:t>
            </a:r>
            <a:r>
              <a:rPr sz="1500" spc="114" dirty="0">
                <a:solidFill>
                  <a:srgbClr val="FFFFFF"/>
                </a:solidFill>
                <a:latin typeface="Tahoma"/>
                <a:cs typeface="Tahoma"/>
              </a:rPr>
              <a:t>0</a:t>
            </a:r>
            <a:r>
              <a:rPr sz="1500" spc="90" dirty="0">
                <a:solidFill>
                  <a:srgbClr val="FFFFFF"/>
                </a:solidFill>
                <a:latin typeface="Tahoma"/>
                <a:cs typeface="Tahoma"/>
              </a:rPr>
              <a:t>5</a:t>
            </a:r>
            <a:r>
              <a:rPr sz="1500" spc="114" dirty="0">
                <a:solidFill>
                  <a:srgbClr val="FFFFFF"/>
                </a:solidFill>
                <a:latin typeface="Tahoma"/>
                <a:cs typeface="Tahoma"/>
              </a:rPr>
              <a:t>0</a:t>
            </a:r>
            <a:r>
              <a:rPr sz="1500" spc="85" dirty="0">
                <a:solidFill>
                  <a:srgbClr val="FFFFFF"/>
                </a:solidFill>
                <a:latin typeface="Tahoma"/>
                <a:cs typeface="Tahoma"/>
              </a:rPr>
              <a:t>2</a:t>
            </a:r>
            <a:endParaRPr sz="1500" dirty="0">
              <a:latin typeface="Tahoma"/>
              <a:cs typeface="Tahoma"/>
            </a:endParaRPr>
          </a:p>
        </p:txBody>
      </p:sp>
      <p:sp>
        <p:nvSpPr>
          <p:cNvPr id="9" name="object 6">
            <a:extLst>
              <a:ext uri="{FF2B5EF4-FFF2-40B4-BE49-F238E27FC236}">
                <a16:creationId xmlns:a16="http://schemas.microsoft.com/office/drawing/2014/main" id="{646F2A17-A8CD-ADD6-D775-4276AE74DA4E}"/>
              </a:ext>
            </a:extLst>
          </p:cNvPr>
          <p:cNvSpPr txBox="1">
            <a:spLocks/>
          </p:cNvSpPr>
          <p:nvPr/>
        </p:nvSpPr>
        <p:spPr>
          <a:xfrm>
            <a:off x="4536886" y="5927284"/>
            <a:ext cx="9214227" cy="754053"/>
          </a:xfrm>
          <a:prstGeom prst="rect">
            <a:avLst/>
          </a:prstGeom>
        </p:spPr>
        <p:txBody>
          <a:bodyPr vert="horz" wrap="square" lIns="0" tIns="15240" rIns="0" bIns="0" rtlCol="0">
            <a:spAutoFit/>
          </a:bodyPr>
          <a:lstStyle>
            <a:lvl1pPr>
              <a:defRPr sz="6200" b="0" i="0">
                <a:solidFill>
                  <a:srgbClr val="121212"/>
                </a:solidFill>
                <a:latin typeface="Arial MT"/>
                <a:ea typeface="+mj-ea"/>
                <a:cs typeface="Arial MT"/>
              </a:defRPr>
            </a:lvl1pPr>
          </a:lstStyle>
          <a:p>
            <a:pPr marR="26670" algn="ctr">
              <a:spcBef>
                <a:spcPts val="120"/>
              </a:spcBef>
            </a:pPr>
            <a:r>
              <a:rPr lang="en-US" sz="4800" kern="0" dirty="0">
                <a:solidFill>
                  <a:srgbClr val="FFFFFF"/>
                </a:solidFill>
              </a:rPr>
              <a:t>Team Smart Holmes</a:t>
            </a:r>
            <a:endParaRPr lang="en-US" sz="8000" kern="0" dirty="0">
              <a:latin typeface="Tahoma"/>
              <a:cs typeface="Tahom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875510544"/>
              </p:ext>
            </p:extLst>
          </p:nvPr>
        </p:nvGraphicFramePr>
        <p:xfrm>
          <a:off x="3438524" y="2335731"/>
          <a:ext cx="11511915" cy="5653808"/>
        </p:xfrm>
        <a:graphic>
          <a:graphicData uri="http://schemas.openxmlformats.org/drawingml/2006/table">
            <a:tbl>
              <a:tblPr firstRow="1" bandRow="1">
                <a:tableStyleId>{2D5ABB26-0587-4C30-8999-92F81FD0307C}</a:tableStyleId>
              </a:tblPr>
              <a:tblGrid>
                <a:gridCol w="3834102">
                  <a:extLst>
                    <a:ext uri="{9D8B030D-6E8A-4147-A177-3AD203B41FA5}">
                      <a16:colId xmlns:a16="http://schemas.microsoft.com/office/drawing/2014/main" val="20000"/>
                    </a:ext>
                  </a:extLst>
                </a:gridCol>
                <a:gridCol w="3843711">
                  <a:extLst>
                    <a:ext uri="{9D8B030D-6E8A-4147-A177-3AD203B41FA5}">
                      <a16:colId xmlns:a16="http://schemas.microsoft.com/office/drawing/2014/main" val="20001"/>
                    </a:ext>
                  </a:extLst>
                </a:gridCol>
                <a:gridCol w="3834102">
                  <a:extLst>
                    <a:ext uri="{9D8B030D-6E8A-4147-A177-3AD203B41FA5}">
                      <a16:colId xmlns:a16="http://schemas.microsoft.com/office/drawing/2014/main" val="20002"/>
                    </a:ext>
                  </a:extLst>
                </a:gridCol>
              </a:tblGrid>
              <a:tr h="1041842">
                <a:tc>
                  <a:txBody>
                    <a:bodyPr/>
                    <a:lstStyle/>
                    <a:p>
                      <a:pPr>
                        <a:lnSpc>
                          <a:spcPct val="100000"/>
                        </a:lnSpc>
                      </a:pPr>
                      <a:endParaRPr sz="2150">
                        <a:latin typeface="Times New Roman"/>
                        <a:cs typeface="Times New Roman"/>
                      </a:endParaRPr>
                    </a:p>
                    <a:p>
                      <a:pPr marL="2540" algn="ctr">
                        <a:lnSpc>
                          <a:spcPct val="100000"/>
                        </a:lnSpc>
                      </a:pPr>
                      <a:r>
                        <a:rPr sz="2100" b="1" spc="-25">
                          <a:solidFill>
                            <a:srgbClr val="FFFFFF"/>
                          </a:solidFill>
                          <a:latin typeface="Tahoma"/>
                          <a:cs typeface="Tahoma"/>
                        </a:rPr>
                        <a:t>BLE</a:t>
                      </a:r>
                      <a:endParaRPr sz="2100">
                        <a:latin typeface="Tahoma"/>
                        <a:cs typeface="Tahoma"/>
                      </a:endParaRPr>
                    </a:p>
                  </a:txBody>
                  <a:tcPr marL="0" marR="0" marT="0" marB="0">
                    <a:lnL w="19050">
                      <a:solidFill>
                        <a:srgbClr val="BDBDBD"/>
                      </a:solidFill>
                      <a:prstDash val="solid"/>
                    </a:lnL>
                    <a:lnR w="19050">
                      <a:solidFill>
                        <a:srgbClr val="BDBDBD"/>
                      </a:solidFill>
                      <a:prstDash val="solid"/>
                    </a:lnR>
                    <a:lnT w="19050">
                      <a:solidFill>
                        <a:srgbClr val="BDBDBD"/>
                      </a:solidFill>
                      <a:prstDash val="solid"/>
                    </a:lnT>
                    <a:lnB w="19050">
                      <a:solidFill>
                        <a:srgbClr val="BDBDBD"/>
                      </a:solidFill>
                      <a:prstDash val="solid"/>
                    </a:lnB>
                    <a:solidFill>
                      <a:srgbClr val="1661DF"/>
                    </a:solidFill>
                  </a:tcPr>
                </a:tc>
                <a:tc>
                  <a:txBody>
                    <a:bodyPr/>
                    <a:lstStyle/>
                    <a:p>
                      <a:pPr>
                        <a:lnSpc>
                          <a:spcPct val="100000"/>
                        </a:lnSpc>
                      </a:pPr>
                      <a:endParaRPr sz="2150" dirty="0">
                        <a:latin typeface="Times New Roman"/>
                        <a:cs typeface="Times New Roman"/>
                      </a:endParaRPr>
                    </a:p>
                    <a:p>
                      <a:pPr algn="ctr">
                        <a:lnSpc>
                          <a:spcPct val="100000"/>
                        </a:lnSpc>
                      </a:pPr>
                      <a:r>
                        <a:rPr sz="2100" b="1" spc="0" dirty="0">
                          <a:solidFill>
                            <a:srgbClr val="FFFFFF"/>
                          </a:solidFill>
                          <a:latin typeface="Tahoma"/>
                          <a:cs typeface="Tahoma"/>
                        </a:rPr>
                        <a:t>W</a:t>
                      </a:r>
                      <a:r>
                        <a:rPr lang="en-IN" sz="2100" b="1" spc="0" dirty="0" err="1">
                          <a:solidFill>
                            <a:srgbClr val="FFFFFF"/>
                          </a:solidFill>
                          <a:latin typeface="Tahoma"/>
                          <a:cs typeface="Tahoma"/>
                        </a:rPr>
                        <a:t>i</a:t>
                      </a:r>
                      <a:r>
                        <a:rPr lang="en-IN" sz="2100" b="1" spc="0" dirty="0">
                          <a:solidFill>
                            <a:srgbClr val="FFFFFF"/>
                          </a:solidFill>
                          <a:latin typeface="Tahoma"/>
                          <a:cs typeface="Tahoma"/>
                        </a:rPr>
                        <a:t>-</a:t>
                      </a:r>
                      <a:r>
                        <a:rPr sz="2100" b="1" spc="0" dirty="0">
                          <a:solidFill>
                            <a:srgbClr val="FFFFFF"/>
                          </a:solidFill>
                          <a:latin typeface="Tahoma"/>
                          <a:cs typeface="Tahoma"/>
                        </a:rPr>
                        <a:t>F</a:t>
                      </a:r>
                      <a:r>
                        <a:rPr lang="en-IN" sz="2100" b="1" spc="0" dirty="0" err="1">
                          <a:solidFill>
                            <a:srgbClr val="FFFFFF"/>
                          </a:solidFill>
                          <a:latin typeface="Tahoma"/>
                          <a:cs typeface="Tahoma"/>
                        </a:rPr>
                        <a:t>i</a:t>
                      </a:r>
                      <a:endParaRPr sz="2100" spc="0" dirty="0">
                        <a:latin typeface="Tahoma"/>
                        <a:cs typeface="Tahoma"/>
                      </a:endParaRPr>
                    </a:p>
                  </a:txBody>
                  <a:tcPr marL="0" marR="0" marT="0" marB="0">
                    <a:lnL w="19050">
                      <a:solidFill>
                        <a:srgbClr val="BDBDBD"/>
                      </a:solidFill>
                      <a:prstDash val="solid"/>
                    </a:lnL>
                    <a:lnR w="19050">
                      <a:solidFill>
                        <a:srgbClr val="BDBDBD"/>
                      </a:solidFill>
                      <a:prstDash val="solid"/>
                    </a:lnR>
                    <a:lnT w="19050">
                      <a:solidFill>
                        <a:srgbClr val="BDBDBD"/>
                      </a:solidFill>
                      <a:prstDash val="solid"/>
                    </a:lnT>
                    <a:lnB w="19050">
                      <a:solidFill>
                        <a:srgbClr val="BDBDBD"/>
                      </a:solidFill>
                      <a:prstDash val="solid"/>
                    </a:lnB>
                    <a:solidFill>
                      <a:srgbClr val="1661DF"/>
                    </a:solidFill>
                  </a:tcPr>
                </a:tc>
                <a:tc>
                  <a:txBody>
                    <a:bodyPr/>
                    <a:lstStyle/>
                    <a:p>
                      <a:pPr>
                        <a:lnSpc>
                          <a:spcPct val="100000"/>
                        </a:lnSpc>
                      </a:pPr>
                      <a:endParaRPr sz="2150">
                        <a:latin typeface="Times New Roman"/>
                        <a:cs typeface="Times New Roman"/>
                      </a:endParaRPr>
                    </a:p>
                    <a:p>
                      <a:pPr marL="1054100">
                        <a:lnSpc>
                          <a:spcPct val="100000"/>
                        </a:lnSpc>
                      </a:pPr>
                      <a:r>
                        <a:rPr sz="2100" b="1">
                          <a:solidFill>
                            <a:srgbClr val="FFFFFF"/>
                          </a:solidFill>
                          <a:latin typeface="Tahoma"/>
                          <a:cs typeface="Tahoma"/>
                        </a:rPr>
                        <a:t>Zigbee</a:t>
                      </a:r>
                      <a:r>
                        <a:rPr sz="2100" b="1" spc="-130">
                          <a:solidFill>
                            <a:srgbClr val="FFFFFF"/>
                          </a:solidFill>
                          <a:latin typeface="Tahoma"/>
                          <a:cs typeface="Tahoma"/>
                        </a:rPr>
                        <a:t> </a:t>
                      </a:r>
                      <a:r>
                        <a:rPr sz="2100" b="1">
                          <a:solidFill>
                            <a:srgbClr val="FFFFFF"/>
                          </a:solidFill>
                          <a:latin typeface="Tahoma"/>
                          <a:cs typeface="Tahoma"/>
                        </a:rPr>
                        <a:t>mesh</a:t>
                      </a:r>
                      <a:endParaRPr sz="2100">
                        <a:latin typeface="Tahoma"/>
                        <a:cs typeface="Tahoma"/>
                      </a:endParaRPr>
                    </a:p>
                  </a:txBody>
                  <a:tcPr marL="0" marR="0" marT="0" marB="0">
                    <a:lnL w="19050">
                      <a:solidFill>
                        <a:srgbClr val="BDBDBD"/>
                      </a:solidFill>
                      <a:prstDash val="solid"/>
                    </a:lnL>
                    <a:lnR w="19050">
                      <a:solidFill>
                        <a:srgbClr val="BDBDBD"/>
                      </a:solidFill>
                      <a:prstDash val="solid"/>
                    </a:lnR>
                    <a:lnT w="19050">
                      <a:solidFill>
                        <a:srgbClr val="BDBDBD"/>
                      </a:solidFill>
                      <a:prstDash val="solid"/>
                    </a:lnT>
                    <a:lnB w="19050">
                      <a:solidFill>
                        <a:srgbClr val="BDBDBD"/>
                      </a:solidFill>
                      <a:prstDash val="solid"/>
                    </a:lnB>
                    <a:solidFill>
                      <a:srgbClr val="1661DF"/>
                    </a:solidFill>
                  </a:tcPr>
                </a:tc>
                <a:extLst>
                  <a:ext uri="{0D108BD9-81ED-4DB2-BD59-A6C34878D82A}">
                    <a16:rowId xmlns:a16="http://schemas.microsoft.com/office/drawing/2014/main" val="10000"/>
                  </a:ext>
                </a:extLst>
              </a:tr>
              <a:tr h="1021612">
                <a:tc>
                  <a:txBody>
                    <a:bodyPr/>
                    <a:lstStyle/>
                    <a:p>
                      <a:pPr marL="1439545" marR="626745" indent="-876935">
                        <a:lnSpc>
                          <a:spcPct val="101200"/>
                        </a:lnSpc>
                        <a:spcBef>
                          <a:spcPts val="1095"/>
                        </a:spcBef>
                      </a:pPr>
                      <a:r>
                        <a:rPr sz="2100">
                          <a:solidFill>
                            <a:srgbClr val="121212"/>
                          </a:solidFill>
                          <a:latin typeface="Tahoma"/>
                          <a:cs typeface="Tahoma"/>
                        </a:rPr>
                        <a:t>High</a:t>
                      </a:r>
                      <a:r>
                        <a:rPr sz="2100" spc="-70">
                          <a:solidFill>
                            <a:srgbClr val="121212"/>
                          </a:solidFill>
                          <a:latin typeface="Tahoma"/>
                          <a:cs typeface="Tahoma"/>
                        </a:rPr>
                        <a:t> </a:t>
                      </a:r>
                      <a:r>
                        <a:rPr sz="2100">
                          <a:solidFill>
                            <a:srgbClr val="121212"/>
                          </a:solidFill>
                          <a:latin typeface="Tahoma"/>
                          <a:cs typeface="Tahoma"/>
                        </a:rPr>
                        <a:t>Security</a:t>
                      </a:r>
                      <a:r>
                        <a:rPr sz="2100" spc="-70">
                          <a:solidFill>
                            <a:srgbClr val="121212"/>
                          </a:solidFill>
                          <a:latin typeface="Tahoma"/>
                          <a:cs typeface="Tahoma"/>
                        </a:rPr>
                        <a:t> </a:t>
                      </a:r>
                      <a:r>
                        <a:rPr sz="2100">
                          <a:solidFill>
                            <a:srgbClr val="121212"/>
                          </a:solidFill>
                          <a:latin typeface="Tahoma"/>
                          <a:cs typeface="Tahoma"/>
                        </a:rPr>
                        <a:t>&amp;</a:t>
                      </a:r>
                      <a:r>
                        <a:rPr sz="2100" spc="-70">
                          <a:solidFill>
                            <a:srgbClr val="121212"/>
                          </a:solidFill>
                          <a:latin typeface="Tahoma"/>
                          <a:cs typeface="Tahoma"/>
                        </a:rPr>
                        <a:t> </a:t>
                      </a:r>
                      <a:r>
                        <a:rPr sz="2100">
                          <a:solidFill>
                            <a:srgbClr val="121212"/>
                          </a:solidFill>
                          <a:latin typeface="Tahoma"/>
                          <a:cs typeface="Tahoma"/>
                        </a:rPr>
                        <a:t>Data</a:t>
                      </a:r>
                      <a:r>
                        <a:rPr lang="en-GB" sz="2100">
                          <a:solidFill>
                            <a:srgbClr val="121212"/>
                          </a:solidFill>
                          <a:latin typeface="Tahoma"/>
                          <a:cs typeface="Tahoma"/>
                        </a:rPr>
                        <a:t> </a:t>
                      </a:r>
                      <a:r>
                        <a:rPr sz="2100">
                          <a:solidFill>
                            <a:srgbClr val="121212"/>
                          </a:solidFill>
                          <a:latin typeface="Tahoma"/>
                          <a:cs typeface="Tahoma"/>
                        </a:rPr>
                        <a:t> </a:t>
                      </a:r>
                      <a:r>
                        <a:rPr sz="2100" spc="100">
                          <a:solidFill>
                            <a:srgbClr val="121212"/>
                          </a:solidFill>
                          <a:latin typeface="Tahoma"/>
                          <a:cs typeface="Tahoma"/>
                        </a:rPr>
                        <a:t>Privacy</a:t>
                      </a:r>
                      <a:endParaRPr sz="2100">
                        <a:latin typeface="Tahoma"/>
                        <a:cs typeface="Tahoma"/>
                      </a:endParaRPr>
                    </a:p>
                  </a:txBody>
                  <a:tcPr marL="0" marR="0" marT="139065" marB="0">
                    <a:lnL w="19050">
                      <a:solidFill>
                        <a:srgbClr val="BDBDBD"/>
                      </a:solidFill>
                      <a:prstDash val="solid"/>
                    </a:lnL>
                    <a:lnR w="19050">
                      <a:solidFill>
                        <a:srgbClr val="BDBDBD"/>
                      </a:solidFill>
                      <a:prstDash val="solid"/>
                    </a:lnR>
                    <a:lnT w="19050">
                      <a:solidFill>
                        <a:srgbClr val="BDBDBD"/>
                      </a:solidFill>
                      <a:prstDash val="solid"/>
                    </a:lnT>
                    <a:lnB w="19050">
                      <a:solidFill>
                        <a:srgbClr val="BDBDBD"/>
                      </a:solidFill>
                      <a:prstDash val="solid"/>
                    </a:lnB>
                    <a:solidFill>
                      <a:srgbClr val="FFFFFF"/>
                    </a:solidFill>
                  </a:tcPr>
                </a:tc>
                <a:tc>
                  <a:txBody>
                    <a:bodyPr/>
                    <a:lstStyle/>
                    <a:p>
                      <a:pPr>
                        <a:lnSpc>
                          <a:spcPct val="100000"/>
                        </a:lnSpc>
                        <a:spcBef>
                          <a:spcPts val="40"/>
                        </a:spcBef>
                      </a:pPr>
                      <a:endParaRPr sz="2050">
                        <a:latin typeface="Times New Roman"/>
                        <a:cs typeface="Times New Roman"/>
                      </a:endParaRPr>
                    </a:p>
                    <a:p>
                      <a:pPr algn="ctr">
                        <a:lnSpc>
                          <a:spcPct val="100000"/>
                        </a:lnSpc>
                      </a:pPr>
                      <a:r>
                        <a:rPr sz="2100" spc="114">
                          <a:solidFill>
                            <a:srgbClr val="121212"/>
                          </a:solidFill>
                          <a:latin typeface="Tahoma"/>
                          <a:cs typeface="Tahoma"/>
                        </a:rPr>
                        <a:t>Low</a:t>
                      </a:r>
                      <a:r>
                        <a:rPr sz="2100" spc="-95">
                          <a:solidFill>
                            <a:srgbClr val="121212"/>
                          </a:solidFill>
                          <a:latin typeface="Tahoma"/>
                          <a:cs typeface="Tahoma"/>
                        </a:rPr>
                        <a:t> </a:t>
                      </a:r>
                      <a:r>
                        <a:rPr sz="2100" spc="75">
                          <a:solidFill>
                            <a:srgbClr val="121212"/>
                          </a:solidFill>
                          <a:latin typeface="Tahoma"/>
                          <a:cs typeface="Tahoma"/>
                        </a:rPr>
                        <a:t>Data</a:t>
                      </a:r>
                      <a:r>
                        <a:rPr sz="2100" spc="-90">
                          <a:solidFill>
                            <a:srgbClr val="121212"/>
                          </a:solidFill>
                          <a:latin typeface="Tahoma"/>
                          <a:cs typeface="Tahoma"/>
                        </a:rPr>
                        <a:t> </a:t>
                      </a:r>
                      <a:r>
                        <a:rPr sz="2100" spc="95">
                          <a:solidFill>
                            <a:srgbClr val="121212"/>
                          </a:solidFill>
                          <a:latin typeface="Tahoma"/>
                          <a:cs typeface="Tahoma"/>
                        </a:rPr>
                        <a:t>Security</a:t>
                      </a:r>
                      <a:endParaRPr sz="2100">
                        <a:latin typeface="Tahoma"/>
                        <a:cs typeface="Tahoma"/>
                      </a:endParaRPr>
                    </a:p>
                  </a:txBody>
                  <a:tcPr marL="0" marR="0" marT="5080" marB="0">
                    <a:lnL w="19050">
                      <a:solidFill>
                        <a:srgbClr val="BDBDBD"/>
                      </a:solidFill>
                      <a:prstDash val="solid"/>
                    </a:lnL>
                    <a:lnR w="19050">
                      <a:solidFill>
                        <a:srgbClr val="BDBDBD"/>
                      </a:solidFill>
                      <a:prstDash val="solid"/>
                    </a:lnR>
                    <a:lnT w="19050">
                      <a:solidFill>
                        <a:srgbClr val="BDBDBD"/>
                      </a:solidFill>
                      <a:prstDash val="solid"/>
                    </a:lnT>
                    <a:lnB w="19050">
                      <a:solidFill>
                        <a:srgbClr val="BDBDBD"/>
                      </a:solidFill>
                      <a:prstDash val="solid"/>
                    </a:lnB>
                    <a:solidFill>
                      <a:srgbClr val="FFFFFF"/>
                    </a:solidFill>
                  </a:tcPr>
                </a:tc>
                <a:tc>
                  <a:txBody>
                    <a:bodyPr/>
                    <a:lstStyle/>
                    <a:p>
                      <a:pPr>
                        <a:lnSpc>
                          <a:spcPct val="100000"/>
                        </a:lnSpc>
                        <a:spcBef>
                          <a:spcPts val="40"/>
                        </a:spcBef>
                      </a:pPr>
                      <a:endParaRPr sz="2050">
                        <a:latin typeface="Times New Roman"/>
                        <a:cs typeface="Times New Roman"/>
                      </a:endParaRPr>
                    </a:p>
                    <a:p>
                      <a:pPr marR="536575" algn="r">
                        <a:lnSpc>
                          <a:spcPct val="100000"/>
                        </a:lnSpc>
                      </a:pPr>
                      <a:r>
                        <a:rPr sz="2100" spc="110">
                          <a:solidFill>
                            <a:srgbClr val="121212"/>
                          </a:solidFill>
                          <a:latin typeface="Tahoma"/>
                          <a:cs typeface="Tahoma"/>
                        </a:rPr>
                        <a:t>Least</a:t>
                      </a:r>
                      <a:r>
                        <a:rPr sz="2100" spc="-100">
                          <a:solidFill>
                            <a:srgbClr val="121212"/>
                          </a:solidFill>
                          <a:latin typeface="Tahoma"/>
                          <a:cs typeface="Tahoma"/>
                        </a:rPr>
                        <a:t> </a:t>
                      </a:r>
                      <a:r>
                        <a:rPr sz="2100" spc="105">
                          <a:solidFill>
                            <a:srgbClr val="121212"/>
                          </a:solidFill>
                          <a:latin typeface="Tahoma"/>
                          <a:cs typeface="Tahoma"/>
                        </a:rPr>
                        <a:t>Secure</a:t>
                      </a:r>
                      <a:r>
                        <a:rPr sz="2100" spc="-95">
                          <a:solidFill>
                            <a:srgbClr val="121212"/>
                          </a:solidFill>
                          <a:latin typeface="Tahoma"/>
                          <a:cs typeface="Tahoma"/>
                        </a:rPr>
                        <a:t> </a:t>
                      </a:r>
                      <a:r>
                        <a:rPr sz="2100" spc="100">
                          <a:solidFill>
                            <a:srgbClr val="121212"/>
                          </a:solidFill>
                          <a:latin typeface="Tahoma"/>
                          <a:cs typeface="Tahoma"/>
                        </a:rPr>
                        <a:t>Network</a:t>
                      </a:r>
                      <a:endParaRPr sz="2100">
                        <a:latin typeface="Tahoma"/>
                        <a:cs typeface="Tahoma"/>
                      </a:endParaRPr>
                    </a:p>
                  </a:txBody>
                  <a:tcPr marL="0" marR="0" marT="5080" marB="0">
                    <a:lnL w="19050">
                      <a:solidFill>
                        <a:srgbClr val="BDBDBD"/>
                      </a:solidFill>
                      <a:prstDash val="solid"/>
                    </a:lnL>
                    <a:lnR w="19050">
                      <a:solidFill>
                        <a:srgbClr val="BDBDBD"/>
                      </a:solidFill>
                      <a:prstDash val="solid"/>
                    </a:lnR>
                    <a:lnT w="19050">
                      <a:solidFill>
                        <a:srgbClr val="BDBDBD"/>
                      </a:solidFill>
                      <a:prstDash val="solid"/>
                    </a:lnT>
                    <a:lnB w="19050">
                      <a:solidFill>
                        <a:srgbClr val="BDBDBD"/>
                      </a:solidFill>
                      <a:prstDash val="solid"/>
                    </a:lnB>
                    <a:solidFill>
                      <a:srgbClr val="FFFFFF"/>
                    </a:solidFill>
                  </a:tcPr>
                </a:tc>
                <a:extLst>
                  <a:ext uri="{0D108BD9-81ED-4DB2-BD59-A6C34878D82A}">
                    <a16:rowId xmlns:a16="http://schemas.microsoft.com/office/drawing/2014/main" val="10001"/>
                  </a:ext>
                </a:extLst>
              </a:tr>
              <a:tr h="1031727">
                <a:tc>
                  <a:txBody>
                    <a:bodyPr/>
                    <a:lstStyle/>
                    <a:p>
                      <a:pPr>
                        <a:lnSpc>
                          <a:spcPct val="100000"/>
                        </a:lnSpc>
                        <a:spcBef>
                          <a:spcPts val="40"/>
                        </a:spcBef>
                      </a:pPr>
                      <a:endParaRPr sz="2050">
                        <a:latin typeface="Times New Roman"/>
                        <a:cs typeface="Times New Roman"/>
                      </a:endParaRPr>
                    </a:p>
                    <a:p>
                      <a:pPr marL="2540" algn="ctr">
                        <a:lnSpc>
                          <a:spcPct val="100000"/>
                        </a:lnSpc>
                      </a:pPr>
                      <a:r>
                        <a:rPr sz="2100" spc="85">
                          <a:solidFill>
                            <a:srgbClr val="121212"/>
                          </a:solidFill>
                          <a:latin typeface="Tahoma"/>
                          <a:cs typeface="Tahoma"/>
                        </a:rPr>
                        <a:t>High</a:t>
                      </a:r>
                      <a:r>
                        <a:rPr sz="2100" spc="-85">
                          <a:solidFill>
                            <a:srgbClr val="121212"/>
                          </a:solidFill>
                          <a:latin typeface="Tahoma"/>
                          <a:cs typeface="Tahoma"/>
                        </a:rPr>
                        <a:t> </a:t>
                      </a:r>
                      <a:r>
                        <a:rPr sz="2100" spc="75">
                          <a:solidFill>
                            <a:srgbClr val="121212"/>
                          </a:solidFill>
                          <a:latin typeface="Tahoma"/>
                          <a:cs typeface="Tahoma"/>
                        </a:rPr>
                        <a:t>Data</a:t>
                      </a:r>
                      <a:r>
                        <a:rPr sz="2100" spc="-85">
                          <a:solidFill>
                            <a:srgbClr val="121212"/>
                          </a:solidFill>
                          <a:latin typeface="Tahoma"/>
                          <a:cs typeface="Tahoma"/>
                        </a:rPr>
                        <a:t> </a:t>
                      </a:r>
                      <a:r>
                        <a:rPr sz="2100" spc="85">
                          <a:solidFill>
                            <a:srgbClr val="121212"/>
                          </a:solidFill>
                          <a:latin typeface="Tahoma"/>
                          <a:cs typeface="Tahoma"/>
                        </a:rPr>
                        <a:t>rate(2Mbps)</a:t>
                      </a:r>
                      <a:endParaRPr sz="2100">
                        <a:latin typeface="Tahoma"/>
                        <a:cs typeface="Tahoma"/>
                      </a:endParaRPr>
                    </a:p>
                  </a:txBody>
                  <a:tcPr marL="0" marR="0" marT="5080" marB="0">
                    <a:lnL w="19050">
                      <a:solidFill>
                        <a:srgbClr val="BDBDBD"/>
                      </a:solidFill>
                      <a:prstDash val="solid"/>
                    </a:lnL>
                    <a:lnR w="19050">
                      <a:solidFill>
                        <a:srgbClr val="BDBDBD"/>
                      </a:solidFill>
                      <a:prstDash val="solid"/>
                    </a:lnR>
                    <a:lnT w="19050">
                      <a:solidFill>
                        <a:srgbClr val="BDBDBD"/>
                      </a:solidFill>
                      <a:prstDash val="solid"/>
                    </a:lnT>
                    <a:lnB w="19050">
                      <a:solidFill>
                        <a:srgbClr val="BDBDBD"/>
                      </a:solidFill>
                      <a:prstDash val="solid"/>
                    </a:lnB>
                    <a:solidFill>
                      <a:srgbClr val="F8F8F8"/>
                    </a:solidFill>
                  </a:tcPr>
                </a:tc>
                <a:tc>
                  <a:txBody>
                    <a:bodyPr/>
                    <a:lstStyle/>
                    <a:p>
                      <a:pPr>
                        <a:lnSpc>
                          <a:spcPct val="100000"/>
                        </a:lnSpc>
                        <a:spcBef>
                          <a:spcPts val="40"/>
                        </a:spcBef>
                      </a:pPr>
                      <a:endParaRPr sz="2050">
                        <a:latin typeface="Times New Roman"/>
                        <a:cs typeface="Times New Roman"/>
                      </a:endParaRPr>
                    </a:p>
                    <a:p>
                      <a:pPr algn="ctr">
                        <a:lnSpc>
                          <a:spcPct val="100000"/>
                        </a:lnSpc>
                      </a:pPr>
                      <a:r>
                        <a:rPr sz="2100" spc="105">
                          <a:solidFill>
                            <a:srgbClr val="121212"/>
                          </a:solidFill>
                          <a:latin typeface="Tahoma"/>
                          <a:cs typeface="Tahoma"/>
                        </a:rPr>
                        <a:t>Fastest</a:t>
                      </a:r>
                      <a:r>
                        <a:rPr sz="2100" spc="-90">
                          <a:solidFill>
                            <a:srgbClr val="121212"/>
                          </a:solidFill>
                          <a:latin typeface="Tahoma"/>
                          <a:cs typeface="Tahoma"/>
                        </a:rPr>
                        <a:t> </a:t>
                      </a:r>
                      <a:r>
                        <a:rPr sz="2100" spc="75">
                          <a:solidFill>
                            <a:srgbClr val="121212"/>
                          </a:solidFill>
                          <a:latin typeface="Tahoma"/>
                          <a:cs typeface="Tahoma"/>
                        </a:rPr>
                        <a:t>Data</a:t>
                      </a:r>
                      <a:r>
                        <a:rPr sz="2100" spc="-85">
                          <a:solidFill>
                            <a:srgbClr val="121212"/>
                          </a:solidFill>
                          <a:latin typeface="Tahoma"/>
                          <a:cs typeface="Tahoma"/>
                        </a:rPr>
                        <a:t> </a:t>
                      </a:r>
                      <a:r>
                        <a:rPr sz="2100" spc="65">
                          <a:solidFill>
                            <a:srgbClr val="121212"/>
                          </a:solidFill>
                          <a:latin typeface="Tahoma"/>
                          <a:cs typeface="Tahoma"/>
                        </a:rPr>
                        <a:t>rate</a:t>
                      </a:r>
                      <a:endParaRPr sz="2100">
                        <a:latin typeface="Tahoma"/>
                        <a:cs typeface="Tahoma"/>
                      </a:endParaRPr>
                    </a:p>
                  </a:txBody>
                  <a:tcPr marL="0" marR="0" marT="5080" marB="0">
                    <a:lnL w="19050">
                      <a:solidFill>
                        <a:srgbClr val="BDBDBD"/>
                      </a:solidFill>
                      <a:prstDash val="solid"/>
                    </a:lnL>
                    <a:lnR w="19050">
                      <a:solidFill>
                        <a:srgbClr val="BDBDBD"/>
                      </a:solidFill>
                      <a:prstDash val="solid"/>
                    </a:lnR>
                    <a:lnT w="19050">
                      <a:solidFill>
                        <a:srgbClr val="BDBDBD"/>
                      </a:solidFill>
                      <a:prstDash val="solid"/>
                    </a:lnT>
                    <a:lnB w="19050">
                      <a:solidFill>
                        <a:srgbClr val="BDBDBD"/>
                      </a:solidFill>
                      <a:prstDash val="solid"/>
                    </a:lnB>
                    <a:solidFill>
                      <a:srgbClr val="F8F8F8"/>
                    </a:solidFill>
                  </a:tcPr>
                </a:tc>
                <a:tc>
                  <a:txBody>
                    <a:bodyPr/>
                    <a:lstStyle/>
                    <a:p>
                      <a:pPr>
                        <a:lnSpc>
                          <a:spcPct val="100000"/>
                        </a:lnSpc>
                        <a:spcBef>
                          <a:spcPts val="40"/>
                        </a:spcBef>
                      </a:pPr>
                      <a:endParaRPr sz="2050">
                        <a:latin typeface="Times New Roman"/>
                        <a:cs typeface="Times New Roman"/>
                      </a:endParaRPr>
                    </a:p>
                    <a:p>
                      <a:pPr marL="837565">
                        <a:lnSpc>
                          <a:spcPct val="100000"/>
                        </a:lnSpc>
                      </a:pPr>
                      <a:r>
                        <a:rPr sz="2100" spc="105">
                          <a:solidFill>
                            <a:srgbClr val="121212"/>
                          </a:solidFill>
                          <a:latin typeface="Tahoma"/>
                          <a:cs typeface="Tahoma"/>
                        </a:rPr>
                        <a:t>Lowest</a:t>
                      </a:r>
                      <a:r>
                        <a:rPr sz="2100" spc="-90">
                          <a:solidFill>
                            <a:srgbClr val="121212"/>
                          </a:solidFill>
                          <a:latin typeface="Tahoma"/>
                          <a:cs typeface="Tahoma"/>
                        </a:rPr>
                        <a:t> </a:t>
                      </a:r>
                      <a:r>
                        <a:rPr sz="2100" spc="90">
                          <a:solidFill>
                            <a:srgbClr val="121212"/>
                          </a:solidFill>
                          <a:latin typeface="Tahoma"/>
                          <a:cs typeface="Tahoma"/>
                        </a:rPr>
                        <a:t>data</a:t>
                      </a:r>
                      <a:r>
                        <a:rPr sz="2100" spc="-85">
                          <a:solidFill>
                            <a:srgbClr val="121212"/>
                          </a:solidFill>
                          <a:latin typeface="Tahoma"/>
                          <a:cs typeface="Tahoma"/>
                        </a:rPr>
                        <a:t> </a:t>
                      </a:r>
                      <a:r>
                        <a:rPr sz="2100" spc="65">
                          <a:solidFill>
                            <a:srgbClr val="121212"/>
                          </a:solidFill>
                          <a:latin typeface="Tahoma"/>
                          <a:cs typeface="Tahoma"/>
                        </a:rPr>
                        <a:t>rate</a:t>
                      </a:r>
                      <a:endParaRPr sz="2100">
                        <a:latin typeface="Tahoma"/>
                        <a:cs typeface="Tahoma"/>
                      </a:endParaRPr>
                    </a:p>
                  </a:txBody>
                  <a:tcPr marL="0" marR="0" marT="5080" marB="0">
                    <a:lnL w="19050">
                      <a:solidFill>
                        <a:srgbClr val="BDBDBD"/>
                      </a:solidFill>
                      <a:prstDash val="solid"/>
                    </a:lnL>
                    <a:lnR w="19050">
                      <a:solidFill>
                        <a:srgbClr val="BDBDBD"/>
                      </a:solidFill>
                      <a:prstDash val="solid"/>
                    </a:lnR>
                    <a:lnT w="19050">
                      <a:solidFill>
                        <a:srgbClr val="BDBDBD"/>
                      </a:solidFill>
                      <a:prstDash val="solid"/>
                    </a:lnT>
                    <a:lnB w="19050">
                      <a:solidFill>
                        <a:srgbClr val="BDBDBD"/>
                      </a:solidFill>
                      <a:prstDash val="solid"/>
                    </a:lnB>
                    <a:solidFill>
                      <a:srgbClr val="F8F8F8"/>
                    </a:solidFill>
                  </a:tcPr>
                </a:tc>
                <a:extLst>
                  <a:ext uri="{0D108BD9-81ED-4DB2-BD59-A6C34878D82A}">
                    <a16:rowId xmlns:a16="http://schemas.microsoft.com/office/drawing/2014/main" val="10002"/>
                  </a:ext>
                </a:extLst>
              </a:tr>
              <a:tr h="950807">
                <a:tc>
                  <a:txBody>
                    <a:bodyPr/>
                    <a:lstStyle/>
                    <a:p>
                      <a:pPr marL="2540" algn="ctr">
                        <a:lnSpc>
                          <a:spcPct val="100000"/>
                        </a:lnSpc>
                        <a:spcBef>
                          <a:spcPts val="2100"/>
                        </a:spcBef>
                      </a:pPr>
                      <a:r>
                        <a:rPr sz="2100" spc="85">
                          <a:solidFill>
                            <a:srgbClr val="121212"/>
                          </a:solidFill>
                          <a:latin typeface="Tahoma"/>
                          <a:cs typeface="Tahoma"/>
                        </a:rPr>
                        <a:t>High</a:t>
                      </a:r>
                      <a:r>
                        <a:rPr sz="2100" spc="-85">
                          <a:solidFill>
                            <a:srgbClr val="121212"/>
                          </a:solidFill>
                          <a:latin typeface="Tahoma"/>
                          <a:cs typeface="Tahoma"/>
                        </a:rPr>
                        <a:t> </a:t>
                      </a:r>
                      <a:r>
                        <a:rPr sz="2100" spc="95">
                          <a:solidFill>
                            <a:srgbClr val="121212"/>
                          </a:solidFill>
                          <a:latin typeface="Tahoma"/>
                          <a:cs typeface="Tahoma"/>
                        </a:rPr>
                        <a:t>Power</a:t>
                      </a:r>
                      <a:r>
                        <a:rPr sz="2100" spc="-85">
                          <a:solidFill>
                            <a:srgbClr val="121212"/>
                          </a:solidFill>
                          <a:latin typeface="Tahoma"/>
                          <a:cs typeface="Tahoma"/>
                        </a:rPr>
                        <a:t> </a:t>
                      </a:r>
                      <a:r>
                        <a:rPr sz="2100" spc="95">
                          <a:solidFill>
                            <a:srgbClr val="121212"/>
                          </a:solidFill>
                          <a:latin typeface="Tahoma"/>
                          <a:cs typeface="Tahoma"/>
                        </a:rPr>
                        <a:t>Efficiency</a:t>
                      </a:r>
                      <a:endParaRPr sz="2100">
                        <a:latin typeface="Tahoma"/>
                        <a:cs typeface="Tahoma"/>
                      </a:endParaRPr>
                    </a:p>
                  </a:txBody>
                  <a:tcPr marL="0" marR="0" marT="266700" marB="0">
                    <a:lnL w="19050">
                      <a:solidFill>
                        <a:srgbClr val="BDBDBD"/>
                      </a:solidFill>
                      <a:prstDash val="solid"/>
                    </a:lnL>
                    <a:lnR w="19050">
                      <a:solidFill>
                        <a:srgbClr val="BDBDBD"/>
                      </a:solidFill>
                      <a:prstDash val="solid"/>
                    </a:lnR>
                    <a:lnT w="19050">
                      <a:solidFill>
                        <a:srgbClr val="BDBDBD"/>
                      </a:solidFill>
                      <a:prstDash val="solid"/>
                    </a:lnT>
                    <a:lnB w="19050">
                      <a:solidFill>
                        <a:srgbClr val="BDBDBD"/>
                      </a:solidFill>
                      <a:prstDash val="solid"/>
                    </a:lnB>
                    <a:solidFill>
                      <a:srgbClr val="FFFFFF"/>
                    </a:solidFill>
                  </a:tcPr>
                </a:tc>
                <a:tc>
                  <a:txBody>
                    <a:bodyPr/>
                    <a:lstStyle/>
                    <a:p>
                      <a:pPr algn="ctr">
                        <a:lnSpc>
                          <a:spcPct val="100000"/>
                        </a:lnSpc>
                        <a:spcBef>
                          <a:spcPts val="2100"/>
                        </a:spcBef>
                      </a:pPr>
                      <a:r>
                        <a:rPr sz="2100" spc="85">
                          <a:solidFill>
                            <a:srgbClr val="121212"/>
                          </a:solidFill>
                          <a:latin typeface="Tahoma"/>
                          <a:cs typeface="Tahoma"/>
                        </a:rPr>
                        <a:t>Very</a:t>
                      </a:r>
                      <a:r>
                        <a:rPr sz="2100" spc="-80">
                          <a:solidFill>
                            <a:srgbClr val="121212"/>
                          </a:solidFill>
                          <a:latin typeface="Tahoma"/>
                          <a:cs typeface="Tahoma"/>
                        </a:rPr>
                        <a:t> </a:t>
                      </a:r>
                      <a:r>
                        <a:rPr sz="2100" spc="75">
                          <a:solidFill>
                            <a:srgbClr val="121212"/>
                          </a:solidFill>
                          <a:latin typeface="Tahoma"/>
                          <a:cs typeface="Tahoma"/>
                        </a:rPr>
                        <a:t>low</a:t>
                      </a:r>
                      <a:r>
                        <a:rPr sz="2100" spc="-75">
                          <a:solidFill>
                            <a:srgbClr val="121212"/>
                          </a:solidFill>
                          <a:latin typeface="Tahoma"/>
                          <a:cs typeface="Tahoma"/>
                        </a:rPr>
                        <a:t> </a:t>
                      </a:r>
                      <a:r>
                        <a:rPr sz="2100" spc="95">
                          <a:solidFill>
                            <a:srgbClr val="121212"/>
                          </a:solidFill>
                          <a:latin typeface="Tahoma"/>
                          <a:cs typeface="Tahoma"/>
                        </a:rPr>
                        <a:t>Power</a:t>
                      </a:r>
                      <a:r>
                        <a:rPr sz="2100" spc="-75">
                          <a:solidFill>
                            <a:srgbClr val="121212"/>
                          </a:solidFill>
                          <a:latin typeface="Tahoma"/>
                          <a:cs typeface="Tahoma"/>
                        </a:rPr>
                        <a:t> </a:t>
                      </a:r>
                      <a:r>
                        <a:rPr sz="2100" spc="100">
                          <a:solidFill>
                            <a:srgbClr val="121212"/>
                          </a:solidFill>
                          <a:latin typeface="Tahoma"/>
                          <a:cs typeface="Tahoma"/>
                        </a:rPr>
                        <a:t>efficiency</a:t>
                      </a:r>
                      <a:endParaRPr sz="2100">
                        <a:latin typeface="Tahoma"/>
                        <a:cs typeface="Tahoma"/>
                      </a:endParaRPr>
                    </a:p>
                  </a:txBody>
                  <a:tcPr marL="0" marR="0" marT="266700" marB="0">
                    <a:lnL w="19050">
                      <a:solidFill>
                        <a:srgbClr val="BDBDBD"/>
                      </a:solidFill>
                      <a:prstDash val="solid"/>
                    </a:lnL>
                    <a:lnR w="19050">
                      <a:solidFill>
                        <a:srgbClr val="BDBDBD"/>
                      </a:solidFill>
                      <a:prstDash val="solid"/>
                    </a:lnR>
                    <a:lnT w="19050">
                      <a:solidFill>
                        <a:srgbClr val="BDBDBD"/>
                      </a:solidFill>
                      <a:prstDash val="solid"/>
                    </a:lnT>
                    <a:lnB w="19050">
                      <a:solidFill>
                        <a:srgbClr val="BDBDBD"/>
                      </a:solidFill>
                      <a:prstDash val="solid"/>
                    </a:lnB>
                    <a:solidFill>
                      <a:srgbClr val="FFFFFF"/>
                    </a:solidFill>
                  </a:tcPr>
                </a:tc>
                <a:tc>
                  <a:txBody>
                    <a:bodyPr/>
                    <a:lstStyle/>
                    <a:p>
                      <a:pPr marR="516255" algn="r">
                        <a:lnSpc>
                          <a:spcPct val="100000"/>
                        </a:lnSpc>
                        <a:spcBef>
                          <a:spcPts val="2100"/>
                        </a:spcBef>
                      </a:pPr>
                      <a:r>
                        <a:rPr sz="2100" spc="85">
                          <a:solidFill>
                            <a:srgbClr val="121212"/>
                          </a:solidFill>
                          <a:latin typeface="Tahoma"/>
                          <a:cs typeface="Tahoma"/>
                        </a:rPr>
                        <a:t>High</a:t>
                      </a:r>
                      <a:r>
                        <a:rPr sz="2100" spc="-85">
                          <a:solidFill>
                            <a:srgbClr val="121212"/>
                          </a:solidFill>
                          <a:latin typeface="Tahoma"/>
                          <a:cs typeface="Tahoma"/>
                        </a:rPr>
                        <a:t> </a:t>
                      </a:r>
                      <a:r>
                        <a:rPr sz="2100" spc="95">
                          <a:solidFill>
                            <a:srgbClr val="121212"/>
                          </a:solidFill>
                          <a:latin typeface="Tahoma"/>
                          <a:cs typeface="Tahoma"/>
                        </a:rPr>
                        <a:t>Power</a:t>
                      </a:r>
                      <a:r>
                        <a:rPr sz="2100" spc="-85">
                          <a:solidFill>
                            <a:srgbClr val="121212"/>
                          </a:solidFill>
                          <a:latin typeface="Tahoma"/>
                          <a:cs typeface="Tahoma"/>
                        </a:rPr>
                        <a:t> </a:t>
                      </a:r>
                      <a:r>
                        <a:rPr sz="2100" spc="95">
                          <a:solidFill>
                            <a:srgbClr val="121212"/>
                          </a:solidFill>
                          <a:latin typeface="Tahoma"/>
                          <a:cs typeface="Tahoma"/>
                        </a:rPr>
                        <a:t>Efficiency</a:t>
                      </a:r>
                      <a:endParaRPr sz="2100">
                        <a:latin typeface="Tahoma"/>
                        <a:cs typeface="Tahoma"/>
                      </a:endParaRPr>
                    </a:p>
                  </a:txBody>
                  <a:tcPr marL="0" marR="0" marT="266700" marB="0">
                    <a:lnL w="19050">
                      <a:solidFill>
                        <a:srgbClr val="BDBDBD"/>
                      </a:solidFill>
                      <a:prstDash val="solid"/>
                    </a:lnL>
                    <a:lnR w="19050">
                      <a:solidFill>
                        <a:srgbClr val="BDBDBD"/>
                      </a:solidFill>
                      <a:prstDash val="solid"/>
                    </a:lnR>
                    <a:lnT w="19050">
                      <a:solidFill>
                        <a:srgbClr val="BDBDBD"/>
                      </a:solidFill>
                      <a:prstDash val="solid"/>
                    </a:lnT>
                    <a:lnB w="19050">
                      <a:solidFill>
                        <a:srgbClr val="BDBDBD"/>
                      </a:solidFill>
                      <a:prstDash val="solid"/>
                    </a:lnB>
                    <a:solidFill>
                      <a:srgbClr val="FFFFFF"/>
                    </a:solidFill>
                  </a:tcPr>
                </a:tc>
                <a:extLst>
                  <a:ext uri="{0D108BD9-81ED-4DB2-BD59-A6C34878D82A}">
                    <a16:rowId xmlns:a16="http://schemas.microsoft.com/office/drawing/2014/main" val="10003"/>
                  </a:ext>
                </a:extLst>
              </a:tr>
              <a:tr h="304862">
                <a:tc>
                  <a:txBody>
                    <a:bodyPr/>
                    <a:lstStyle/>
                    <a:p>
                      <a:pPr marL="2540" algn="ctr">
                        <a:lnSpc>
                          <a:spcPct val="100000"/>
                        </a:lnSpc>
                      </a:pPr>
                      <a:endParaRPr lang="en-IN" sz="2150" b="0">
                        <a:solidFill>
                          <a:schemeClr val="tx1"/>
                        </a:solidFill>
                        <a:latin typeface="Times New Roman"/>
                        <a:cs typeface="Times New Roman"/>
                      </a:endParaRPr>
                    </a:p>
                    <a:p>
                      <a:pPr marL="2540" algn="ctr">
                        <a:lnSpc>
                          <a:spcPct val="100000"/>
                        </a:lnSpc>
                      </a:pPr>
                      <a:r>
                        <a:rPr sz="2100" b="1">
                          <a:solidFill>
                            <a:srgbClr val="121212"/>
                          </a:solidFill>
                          <a:latin typeface="Tahoma"/>
                          <a:cs typeface="Tahoma"/>
                        </a:rPr>
                        <a:t>L</a:t>
                      </a:r>
                      <a:r>
                        <a:rPr sz="2100" b="1" spc="-30">
                          <a:solidFill>
                            <a:srgbClr val="121212"/>
                          </a:solidFill>
                          <a:latin typeface="Tahoma"/>
                          <a:cs typeface="Tahoma"/>
                        </a:rPr>
                        <a:t>o</a:t>
                      </a:r>
                      <a:r>
                        <a:rPr sz="2100" b="1">
                          <a:solidFill>
                            <a:srgbClr val="121212"/>
                          </a:solidFill>
                          <a:latin typeface="Tahoma"/>
                          <a:cs typeface="Tahoma"/>
                        </a:rPr>
                        <a:t>w</a:t>
                      </a:r>
                      <a:r>
                        <a:rPr sz="2100" b="1" spc="-130">
                          <a:solidFill>
                            <a:srgbClr val="121212"/>
                          </a:solidFill>
                          <a:latin typeface="Tahoma"/>
                          <a:cs typeface="Tahoma"/>
                        </a:rPr>
                        <a:t> </a:t>
                      </a:r>
                      <a:r>
                        <a:rPr sz="2100" b="1">
                          <a:solidFill>
                            <a:srgbClr val="121212"/>
                          </a:solidFill>
                          <a:latin typeface="Tahoma"/>
                          <a:cs typeface="Tahoma"/>
                        </a:rPr>
                        <a:t>Cost</a:t>
                      </a:r>
                      <a:endParaRPr sz="2100">
                        <a:latin typeface="Tahoma"/>
                        <a:cs typeface="Tahoma"/>
                      </a:endParaRPr>
                    </a:p>
                  </a:txBody>
                  <a:tcPr marL="0" marR="0" marT="0" marB="0">
                    <a:lnL w="19050">
                      <a:solidFill>
                        <a:srgbClr val="BDBDBD"/>
                      </a:solidFill>
                      <a:prstDash val="solid"/>
                    </a:lnL>
                    <a:lnR w="19050">
                      <a:solidFill>
                        <a:srgbClr val="BDBDBD"/>
                      </a:solidFill>
                      <a:prstDash val="solid"/>
                    </a:lnR>
                    <a:lnT w="19050">
                      <a:solidFill>
                        <a:srgbClr val="BDBDBD"/>
                      </a:solidFill>
                      <a:prstDash val="solid"/>
                    </a:lnT>
                    <a:lnB w="19050" cap="flat" cmpd="sng" algn="ctr">
                      <a:solidFill>
                        <a:srgbClr val="BDBDBD"/>
                      </a:solidFill>
                      <a:prstDash val="solid"/>
                      <a:round/>
                      <a:headEnd type="none" w="med" len="med"/>
                      <a:tailEnd type="none" w="med" len="med"/>
                    </a:lnB>
                    <a:solidFill>
                      <a:srgbClr val="F8F8F8"/>
                    </a:solidFill>
                  </a:tcPr>
                </a:tc>
                <a:tc>
                  <a:txBody>
                    <a:bodyPr/>
                    <a:lstStyle/>
                    <a:p>
                      <a:pPr>
                        <a:lnSpc>
                          <a:spcPct val="100000"/>
                        </a:lnSpc>
                      </a:pPr>
                      <a:endParaRPr sz="2150">
                        <a:latin typeface="Times New Roman"/>
                        <a:cs typeface="Times New Roman"/>
                      </a:endParaRPr>
                    </a:p>
                    <a:p>
                      <a:pPr algn="ctr">
                        <a:lnSpc>
                          <a:spcPct val="100000"/>
                        </a:lnSpc>
                      </a:pPr>
                      <a:r>
                        <a:rPr sz="2100" b="1" spc="-10">
                          <a:solidFill>
                            <a:srgbClr val="121212"/>
                          </a:solidFill>
                          <a:latin typeface="Tahoma"/>
                          <a:cs typeface="Tahoma"/>
                        </a:rPr>
                        <a:t>Expensive</a:t>
                      </a:r>
                      <a:endParaRPr sz="2100">
                        <a:latin typeface="Tahoma"/>
                        <a:cs typeface="Tahoma"/>
                      </a:endParaRPr>
                    </a:p>
                  </a:txBody>
                  <a:tcPr marL="0" marR="0" marT="0" marB="0">
                    <a:lnL w="19050">
                      <a:solidFill>
                        <a:srgbClr val="BDBDBD"/>
                      </a:solidFill>
                      <a:prstDash val="solid"/>
                    </a:lnL>
                    <a:lnR w="19050">
                      <a:solidFill>
                        <a:srgbClr val="BDBDBD"/>
                      </a:solidFill>
                      <a:prstDash val="solid"/>
                    </a:lnR>
                    <a:lnT w="19050">
                      <a:solidFill>
                        <a:srgbClr val="BDBDBD"/>
                      </a:solidFill>
                      <a:prstDash val="solid"/>
                    </a:lnT>
                    <a:lnB w="19050" cap="flat" cmpd="sng" algn="ctr">
                      <a:solidFill>
                        <a:srgbClr val="BDBDBD"/>
                      </a:solidFill>
                      <a:prstDash val="solid"/>
                      <a:round/>
                      <a:headEnd type="none" w="med" len="med"/>
                      <a:tailEnd type="none" w="med" len="med"/>
                    </a:lnB>
                    <a:solidFill>
                      <a:srgbClr val="F8F8F8"/>
                    </a:solidFill>
                  </a:tcPr>
                </a:tc>
                <a:tc>
                  <a:txBody>
                    <a:bodyPr/>
                    <a:lstStyle/>
                    <a:p>
                      <a:pPr>
                        <a:lnSpc>
                          <a:spcPct val="100000"/>
                        </a:lnSpc>
                      </a:pPr>
                      <a:endParaRPr sz="2150" dirty="0">
                        <a:latin typeface="Times New Roman"/>
                        <a:cs typeface="Times New Roman"/>
                      </a:endParaRPr>
                    </a:p>
                    <a:p>
                      <a:pPr marL="1031240">
                        <a:lnSpc>
                          <a:spcPct val="100000"/>
                        </a:lnSpc>
                      </a:pPr>
                      <a:r>
                        <a:rPr lang="en-IN" sz="2100" b="1" dirty="0">
                          <a:solidFill>
                            <a:srgbClr val="121212"/>
                          </a:solidFill>
                          <a:latin typeface="Tahoma"/>
                          <a:cs typeface="Tahoma"/>
                        </a:rPr>
                        <a:t>Expensive</a:t>
                      </a:r>
                      <a:endParaRPr sz="2100" dirty="0">
                        <a:latin typeface="Tahoma"/>
                        <a:cs typeface="Tahoma"/>
                      </a:endParaRPr>
                    </a:p>
                  </a:txBody>
                  <a:tcPr marL="0" marR="0" marT="0" marB="0">
                    <a:lnL w="19050">
                      <a:solidFill>
                        <a:srgbClr val="BDBDBD"/>
                      </a:solidFill>
                      <a:prstDash val="solid"/>
                    </a:lnL>
                    <a:lnR w="19050">
                      <a:solidFill>
                        <a:srgbClr val="BDBDBD"/>
                      </a:solidFill>
                      <a:prstDash val="solid"/>
                    </a:lnR>
                    <a:lnT w="19050">
                      <a:solidFill>
                        <a:srgbClr val="BDBDBD"/>
                      </a:solidFill>
                      <a:prstDash val="solid"/>
                    </a:lnT>
                    <a:lnB w="19050" cap="flat" cmpd="sng" algn="ctr">
                      <a:solidFill>
                        <a:srgbClr val="BDBDBD"/>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r h="520921">
                <a:tc>
                  <a:txBody>
                    <a:bodyPr/>
                    <a:lstStyle/>
                    <a:p>
                      <a:pPr marL="2540" algn="ctr">
                        <a:lnSpc>
                          <a:spcPct val="100000"/>
                        </a:lnSpc>
                      </a:pPr>
                      <a:r>
                        <a:rPr lang="en-IN" sz="2100">
                          <a:latin typeface="Tahoma"/>
                          <a:cs typeface="Tahoma"/>
                        </a:rPr>
                        <a:t>Starting Price: Rs. 700 for 1 switch</a:t>
                      </a:r>
                    </a:p>
                    <a:p>
                      <a:pPr marL="2540" algn="ctr">
                        <a:lnSpc>
                          <a:spcPct val="100000"/>
                        </a:lnSpc>
                      </a:pPr>
                      <a:r>
                        <a:rPr lang="en-IN" sz="2100">
                          <a:latin typeface="Tahoma"/>
                          <a:cs typeface="Tahoma"/>
                        </a:rPr>
                        <a:t>Additional Rs. 50 per switch</a:t>
                      </a:r>
                      <a:endParaRPr sz="2100">
                        <a:latin typeface="Tahoma"/>
                        <a:cs typeface="Tahoma"/>
                      </a:endParaRPr>
                    </a:p>
                  </a:txBody>
                  <a:tcPr marL="0" marR="0" marT="0" marB="0">
                    <a:lnL w="19050" cap="flat" cmpd="sng" algn="ctr">
                      <a:solidFill>
                        <a:srgbClr val="BDBDBD"/>
                      </a:solidFill>
                      <a:prstDash val="solid"/>
                      <a:round/>
                      <a:headEnd type="none" w="med" len="med"/>
                      <a:tailEnd type="none" w="med" len="med"/>
                    </a:lnL>
                    <a:lnR w="19050" cap="flat" cmpd="sng" algn="ctr">
                      <a:solidFill>
                        <a:srgbClr val="BDBDBD"/>
                      </a:solidFill>
                      <a:prstDash val="solid"/>
                      <a:round/>
                      <a:headEnd type="none" w="med" len="med"/>
                      <a:tailEnd type="none" w="med" len="med"/>
                    </a:lnR>
                    <a:lnT w="19050" cap="flat" cmpd="sng" algn="ctr">
                      <a:solidFill>
                        <a:srgbClr val="BDBDBD"/>
                      </a:solidFill>
                      <a:prstDash val="solid"/>
                      <a:round/>
                      <a:headEnd type="none" w="med" len="med"/>
                      <a:tailEnd type="none" w="med" len="med"/>
                    </a:lnT>
                    <a:lnB w="19050">
                      <a:solidFill>
                        <a:srgbClr val="BDBDBD"/>
                      </a:solidFill>
                      <a:prstDash val="solid"/>
                    </a:lnB>
                    <a:solidFill>
                      <a:srgbClr val="F8F8F8"/>
                    </a:solidFill>
                  </a:tcPr>
                </a:tc>
                <a:tc>
                  <a:txBody>
                    <a:bodyPr/>
                    <a:lstStyle/>
                    <a:p>
                      <a:pPr algn="ctr">
                        <a:lnSpc>
                          <a:spcPct val="100000"/>
                        </a:lnSpc>
                      </a:pPr>
                      <a:r>
                        <a:rPr lang="en-IN" sz="2100">
                          <a:latin typeface="Tahoma"/>
                          <a:cs typeface="Tahoma"/>
                        </a:rPr>
                        <a:t>2 switches: Rs. 2000</a:t>
                      </a:r>
                    </a:p>
                    <a:p>
                      <a:pPr algn="ctr">
                        <a:lnSpc>
                          <a:spcPct val="100000"/>
                        </a:lnSpc>
                      </a:pPr>
                      <a:r>
                        <a:rPr lang="en-IN" sz="2100">
                          <a:latin typeface="Tahoma"/>
                          <a:cs typeface="Tahoma"/>
                        </a:rPr>
                        <a:t>5 switches: Rs 5000</a:t>
                      </a:r>
                    </a:p>
                    <a:p>
                      <a:pPr algn="ctr">
                        <a:lnSpc>
                          <a:spcPct val="100000"/>
                        </a:lnSpc>
                      </a:pPr>
                      <a:r>
                        <a:rPr lang="en-IN" sz="2100">
                          <a:latin typeface="Tahoma"/>
                          <a:cs typeface="Tahoma"/>
                        </a:rPr>
                        <a:t>9 switches Rs 7000</a:t>
                      </a:r>
                      <a:endParaRPr sz="2100">
                        <a:latin typeface="Tahoma"/>
                        <a:cs typeface="Tahoma"/>
                      </a:endParaRPr>
                    </a:p>
                  </a:txBody>
                  <a:tcPr marL="0" marR="0" marT="0" marB="0">
                    <a:lnL w="19050" cap="flat" cmpd="sng" algn="ctr">
                      <a:solidFill>
                        <a:srgbClr val="BDBDBD"/>
                      </a:solidFill>
                      <a:prstDash val="solid"/>
                      <a:round/>
                      <a:headEnd type="none" w="med" len="med"/>
                      <a:tailEnd type="none" w="med" len="med"/>
                    </a:lnL>
                    <a:lnR w="19050" cap="flat" cmpd="sng" algn="ctr">
                      <a:solidFill>
                        <a:srgbClr val="BDBDBD"/>
                      </a:solidFill>
                      <a:prstDash val="solid"/>
                      <a:round/>
                      <a:headEnd type="none" w="med" len="med"/>
                      <a:tailEnd type="none" w="med" len="med"/>
                    </a:lnR>
                    <a:lnT w="19050" cap="flat" cmpd="sng" algn="ctr">
                      <a:solidFill>
                        <a:srgbClr val="BDBDBD"/>
                      </a:solidFill>
                      <a:prstDash val="solid"/>
                      <a:round/>
                      <a:headEnd type="none" w="med" len="med"/>
                      <a:tailEnd type="none" w="med" len="med"/>
                    </a:lnT>
                    <a:lnB w="19050">
                      <a:solidFill>
                        <a:srgbClr val="BDBDBD"/>
                      </a:solidFill>
                      <a:prstDash val="solid"/>
                    </a:lnB>
                    <a:solidFill>
                      <a:srgbClr val="F8F8F8"/>
                    </a:solidFill>
                  </a:tcPr>
                </a:tc>
                <a:tc>
                  <a:txBody>
                    <a:bodyPr/>
                    <a:lstStyle/>
                    <a:p>
                      <a:pPr marL="1031240">
                        <a:lnSpc>
                          <a:spcPct val="100000"/>
                        </a:lnSpc>
                      </a:pPr>
                      <a:r>
                        <a:rPr lang="en-IN" sz="2100" dirty="0">
                          <a:latin typeface="Tahoma"/>
                          <a:cs typeface="Tahoma"/>
                        </a:rPr>
                        <a:t>6 switches: Rs 6000</a:t>
                      </a:r>
                      <a:endParaRPr sz="2100" dirty="0">
                        <a:latin typeface="Tahoma"/>
                        <a:cs typeface="Tahoma"/>
                      </a:endParaRPr>
                    </a:p>
                  </a:txBody>
                  <a:tcPr marL="0" marR="0" marT="0" marB="0">
                    <a:lnL w="19050" cap="flat" cmpd="sng" algn="ctr">
                      <a:solidFill>
                        <a:srgbClr val="BDBDBD"/>
                      </a:solidFill>
                      <a:prstDash val="solid"/>
                      <a:round/>
                      <a:headEnd type="none" w="med" len="med"/>
                      <a:tailEnd type="none" w="med" len="med"/>
                    </a:lnL>
                    <a:lnR w="19050" cap="flat" cmpd="sng" algn="ctr">
                      <a:solidFill>
                        <a:srgbClr val="BDBDBD"/>
                      </a:solidFill>
                      <a:prstDash val="solid"/>
                      <a:round/>
                      <a:headEnd type="none" w="med" len="med"/>
                      <a:tailEnd type="none" w="med" len="med"/>
                    </a:lnR>
                    <a:lnT w="19050" cap="flat" cmpd="sng" algn="ctr">
                      <a:solidFill>
                        <a:srgbClr val="BDBDBD"/>
                      </a:solidFill>
                      <a:prstDash val="solid"/>
                      <a:round/>
                      <a:headEnd type="none" w="med" len="med"/>
                      <a:tailEnd type="none" w="med" len="med"/>
                    </a:lnT>
                    <a:lnB w="19050">
                      <a:solidFill>
                        <a:srgbClr val="BDBDBD"/>
                      </a:solidFill>
                      <a:prstDash val="solid"/>
                    </a:lnB>
                    <a:solidFill>
                      <a:srgbClr val="F8F8F8"/>
                    </a:solidFill>
                  </a:tcPr>
                </a:tc>
                <a:extLst>
                  <a:ext uri="{0D108BD9-81ED-4DB2-BD59-A6C34878D82A}">
                    <a16:rowId xmlns:a16="http://schemas.microsoft.com/office/drawing/2014/main" val="2969368855"/>
                  </a:ext>
                </a:extLst>
              </a:tr>
            </a:tbl>
          </a:graphicData>
        </a:graphic>
      </p:graphicFrame>
      <p:sp>
        <p:nvSpPr>
          <p:cNvPr id="4" name="object 4"/>
          <p:cNvSpPr/>
          <p:nvPr/>
        </p:nvSpPr>
        <p:spPr>
          <a:xfrm>
            <a:off x="0" y="8980901"/>
            <a:ext cx="18288000" cy="9525"/>
          </a:xfrm>
          <a:custGeom>
            <a:avLst/>
            <a:gdLst/>
            <a:ahLst/>
            <a:cxnLst/>
            <a:rect l="l" t="t" r="r" b="b"/>
            <a:pathLst>
              <a:path w="18288000" h="9525">
                <a:moveTo>
                  <a:pt x="0" y="9525"/>
                </a:moveTo>
                <a:lnTo>
                  <a:pt x="0" y="0"/>
                </a:lnTo>
                <a:lnTo>
                  <a:pt x="18288000" y="0"/>
                </a:lnTo>
                <a:lnTo>
                  <a:pt x="18288000" y="9525"/>
                </a:lnTo>
                <a:lnTo>
                  <a:pt x="0" y="9525"/>
                </a:lnTo>
                <a:close/>
              </a:path>
            </a:pathLst>
          </a:custGeom>
          <a:solidFill>
            <a:srgbClr val="BDBDBD"/>
          </a:solidFill>
        </p:spPr>
        <p:txBody>
          <a:bodyPr wrap="square" lIns="0" tIns="0" rIns="0" bIns="0" rtlCol="0"/>
          <a:lstStyle/>
          <a:p>
            <a:endParaRPr/>
          </a:p>
        </p:txBody>
      </p:sp>
      <p:sp>
        <p:nvSpPr>
          <p:cNvPr id="5" name="object 5"/>
          <p:cNvSpPr txBox="1">
            <a:spLocks noGrp="1"/>
          </p:cNvSpPr>
          <p:nvPr>
            <p:ph type="title"/>
          </p:nvPr>
        </p:nvSpPr>
        <p:spPr>
          <a:xfrm>
            <a:off x="6225748" y="881653"/>
            <a:ext cx="6834931" cy="969496"/>
          </a:xfrm>
          <a:prstGeom prst="rect">
            <a:avLst/>
          </a:prstGeom>
        </p:spPr>
        <p:txBody>
          <a:bodyPr vert="horz" wrap="square" lIns="0" tIns="15240" rIns="0" bIns="0" rtlCol="0">
            <a:spAutoFit/>
          </a:bodyPr>
          <a:lstStyle/>
          <a:p>
            <a:pPr marL="12700">
              <a:lnSpc>
                <a:spcPct val="100000"/>
              </a:lnSpc>
              <a:spcBef>
                <a:spcPts val="120"/>
              </a:spcBef>
            </a:pPr>
            <a:r>
              <a:rPr lang="en-IN" dirty="0"/>
              <a:t>Comparison</a:t>
            </a:r>
            <a:r>
              <a:rPr dirty="0"/>
              <a:t> Study</a:t>
            </a:r>
          </a:p>
        </p:txBody>
      </p:sp>
      <p:sp>
        <p:nvSpPr>
          <p:cNvPr id="8" name="object 8"/>
          <p:cNvSpPr txBox="1">
            <a:spLocks noGrp="1"/>
          </p:cNvSpPr>
          <p:nvPr>
            <p:ph type="dt" sz="half" idx="6"/>
          </p:nvPr>
        </p:nvSpPr>
        <p:spPr>
          <a:prstGeom prst="rect">
            <a:avLst/>
          </a:prstGeom>
        </p:spPr>
        <p:txBody>
          <a:bodyPr vert="horz" wrap="square" lIns="0" tIns="6350" rIns="0" bIns="0" rtlCol="0">
            <a:spAutoFit/>
          </a:bodyPr>
          <a:lstStyle/>
          <a:p>
            <a:pPr marL="12700">
              <a:lnSpc>
                <a:spcPct val="100000"/>
              </a:lnSpc>
              <a:spcBef>
                <a:spcPts val="50"/>
              </a:spcBef>
            </a:pPr>
            <a:r>
              <a:rPr spc="85"/>
              <a:t>2</a:t>
            </a:r>
            <a:r>
              <a:rPr spc="114"/>
              <a:t>0</a:t>
            </a:r>
            <a:r>
              <a:rPr spc="85"/>
              <a:t>22</a:t>
            </a:r>
          </a:p>
        </p:txBody>
      </p:sp>
      <p:sp>
        <p:nvSpPr>
          <p:cNvPr id="2" name="object 6">
            <a:extLst>
              <a:ext uri="{FF2B5EF4-FFF2-40B4-BE49-F238E27FC236}">
                <a16:creationId xmlns:a16="http://schemas.microsoft.com/office/drawing/2014/main" id="{663EE43C-553B-9CB5-1324-9C85AFF961C1}"/>
              </a:ext>
            </a:extLst>
          </p:cNvPr>
          <p:cNvSpPr txBox="1"/>
          <p:nvPr/>
        </p:nvSpPr>
        <p:spPr>
          <a:xfrm>
            <a:off x="15385750" y="9458529"/>
            <a:ext cx="2101515" cy="243656"/>
          </a:xfrm>
          <a:prstGeom prst="rect">
            <a:avLst/>
          </a:prstGeom>
        </p:spPr>
        <p:txBody>
          <a:bodyPr vert="horz" wrap="square" lIns="0" tIns="12700" rIns="0" bIns="0" rtlCol="0">
            <a:spAutoFit/>
          </a:bodyPr>
          <a:lstStyle/>
          <a:p>
            <a:pPr marL="12700">
              <a:spcBef>
                <a:spcPts val="100"/>
              </a:spcBef>
            </a:pPr>
            <a:r>
              <a:rPr lang="en-IN" sz="1500" spc="95" dirty="0">
                <a:solidFill>
                  <a:srgbClr val="121212"/>
                </a:solidFill>
                <a:latin typeface="Tahoma"/>
                <a:cs typeface="Tahoma"/>
              </a:rPr>
              <a:t>Team ID: </a:t>
            </a:r>
            <a:r>
              <a:rPr sz="1500" spc="95" dirty="0">
                <a:solidFill>
                  <a:srgbClr val="121212"/>
                </a:solidFill>
                <a:latin typeface="Tahoma"/>
                <a:cs typeface="Tahoma"/>
              </a:rPr>
              <a:t>H</a:t>
            </a:r>
            <a:r>
              <a:rPr lang="en-IN" sz="1500" spc="95" dirty="0">
                <a:solidFill>
                  <a:srgbClr val="121212"/>
                </a:solidFill>
                <a:latin typeface="Tahoma"/>
                <a:cs typeface="Tahoma"/>
              </a:rPr>
              <a:t>A-</a:t>
            </a:r>
            <a:r>
              <a:rPr sz="1500" spc="95" dirty="0">
                <a:solidFill>
                  <a:srgbClr val="121212"/>
                </a:solidFill>
                <a:latin typeface="Tahoma"/>
                <a:cs typeface="Tahoma"/>
              </a:rPr>
              <a:t>220502</a:t>
            </a:r>
            <a:endParaRPr sz="1500" dirty="0">
              <a:latin typeface="Tahoma"/>
              <a:cs typeface="Tahom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9800" y="968375"/>
            <a:ext cx="3530600" cy="574040"/>
          </a:xfrm>
          <a:prstGeom prst="rect">
            <a:avLst/>
          </a:prstGeom>
        </p:spPr>
        <p:txBody>
          <a:bodyPr vert="horz" wrap="square" lIns="0" tIns="12700" rIns="0" bIns="0" rtlCol="0">
            <a:spAutoFit/>
          </a:bodyPr>
          <a:lstStyle/>
          <a:p>
            <a:pPr marL="12700">
              <a:lnSpc>
                <a:spcPct val="100000"/>
              </a:lnSpc>
              <a:spcBef>
                <a:spcPts val="100"/>
              </a:spcBef>
            </a:pPr>
            <a:r>
              <a:rPr sz="3600" spc="75">
                <a:latin typeface="Tahoma"/>
                <a:cs typeface="Tahoma"/>
              </a:rPr>
              <a:t>Target</a:t>
            </a:r>
            <a:r>
              <a:rPr sz="3600" spc="-215">
                <a:latin typeface="Tahoma"/>
                <a:cs typeface="Tahoma"/>
              </a:rPr>
              <a:t> </a:t>
            </a:r>
            <a:r>
              <a:rPr sz="3600" spc="160">
                <a:latin typeface="Tahoma"/>
                <a:cs typeface="Tahoma"/>
              </a:rPr>
              <a:t>Audience</a:t>
            </a:r>
            <a:endParaRPr sz="3600">
              <a:latin typeface="Tahoma"/>
              <a:cs typeface="Tahoma"/>
            </a:endParaRPr>
          </a:p>
        </p:txBody>
      </p:sp>
      <p:sp>
        <p:nvSpPr>
          <p:cNvPr id="6" name="object 6"/>
          <p:cNvSpPr txBox="1">
            <a:spLocks noGrp="1"/>
          </p:cNvSpPr>
          <p:nvPr>
            <p:ph type="dt" sz="half" idx="6"/>
          </p:nvPr>
        </p:nvSpPr>
        <p:spPr>
          <a:prstGeom prst="rect">
            <a:avLst/>
          </a:prstGeom>
        </p:spPr>
        <p:txBody>
          <a:bodyPr vert="horz" wrap="square" lIns="0" tIns="6350" rIns="0" bIns="0" rtlCol="0">
            <a:spAutoFit/>
          </a:bodyPr>
          <a:lstStyle/>
          <a:p>
            <a:pPr marL="12700">
              <a:lnSpc>
                <a:spcPct val="100000"/>
              </a:lnSpc>
              <a:spcBef>
                <a:spcPts val="50"/>
              </a:spcBef>
            </a:pPr>
            <a:r>
              <a:rPr spc="85"/>
              <a:t>2</a:t>
            </a:r>
            <a:r>
              <a:rPr spc="114"/>
              <a:t>0</a:t>
            </a:r>
            <a:r>
              <a:rPr spc="85"/>
              <a:t>22</a:t>
            </a:r>
          </a:p>
        </p:txBody>
      </p:sp>
      <p:sp>
        <p:nvSpPr>
          <p:cNvPr id="3" name="object 3"/>
          <p:cNvSpPr txBox="1"/>
          <p:nvPr/>
        </p:nvSpPr>
        <p:spPr>
          <a:xfrm>
            <a:off x="893430" y="2084415"/>
            <a:ext cx="15122525" cy="4130675"/>
          </a:xfrm>
          <a:prstGeom prst="rect">
            <a:avLst/>
          </a:prstGeom>
        </p:spPr>
        <p:txBody>
          <a:bodyPr vert="horz" wrap="square" lIns="0" tIns="12700" rIns="0" bIns="0" rtlCol="0">
            <a:spAutoFit/>
          </a:bodyPr>
          <a:lstStyle/>
          <a:p>
            <a:pPr marL="384175" marR="43180" indent="-333375">
              <a:lnSpc>
                <a:spcPct val="117200"/>
              </a:lnSpc>
              <a:spcBef>
                <a:spcPts val="100"/>
              </a:spcBef>
              <a:buClr>
                <a:srgbClr val="DF392A"/>
              </a:buClr>
              <a:buSzPct val="87500"/>
              <a:buChar char="•"/>
              <a:tabLst>
                <a:tab pos="383540" algn="l"/>
                <a:tab pos="384175" algn="l"/>
              </a:tabLst>
            </a:pPr>
            <a:r>
              <a:rPr sz="2400" dirty="0">
                <a:solidFill>
                  <a:srgbClr val="121212"/>
                </a:solidFill>
                <a:latin typeface="Tahoma"/>
                <a:cs typeface="Tahoma"/>
              </a:rPr>
              <a:t>This product is targeted to people who want to adopt IoT devices into their daily life without the need to  replace their existing appliances, i.e., make dumb devices smart.</a:t>
            </a:r>
            <a:endParaRPr sz="2400" dirty="0">
              <a:latin typeface="Tahoma"/>
              <a:cs typeface="Tahoma"/>
            </a:endParaRPr>
          </a:p>
          <a:p>
            <a:pPr>
              <a:lnSpc>
                <a:spcPct val="100000"/>
              </a:lnSpc>
              <a:spcBef>
                <a:spcPts val="25"/>
              </a:spcBef>
              <a:buClr>
                <a:srgbClr val="DF392A"/>
              </a:buClr>
              <a:buFont typeface="Tahoma"/>
              <a:buChar char="•"/>
            </a:pPr>
            <a:endParaRPr sz="2400" dirty="0">
              <a:latin typeface="Tahoma"/>
              <a:cs typeface="Tahoma"/>
            </a:endParaRPr>
          </a:p>
          <a:p>
            <a:pPr marL="384175" marR="653415" indent="-333375">
              <a:lnSpc>
                <a:spcPct val="117200"/>
              </a:lnSpc>
              <a:buClr>
                <a:srgbClr val="DF392A"/>
              </a:buClr>
              <a:buSzPct val="87500"/>
              <a:buChar char="•"/>
              <a:tabLst>
                <a:tab pos="383540" algn="l"/>
                <a:tab pos="384175" algn="l"/>
              </a:tabLst>
            </a:pPr>
            <a:r>
              <a:rPr sz="2400" dirty="0">
                <a:solidFill>
                  <a:srgbClr val="121212"/>
                </a:solidFill>
                <a:latin typeface="Tahoma"/>
                <a:cs typeface="Tahoma"/>
              </a:rPr>
              <a:t>This product is also targeted to people who have already adapted various smart IoT devices but are  frustrated due to using various apps and protocols of depending on the vendor’s implementation.</a:t>
            </a:r>
            <a:endParaRPr sz="2400" dirty="0">
              <a:latin typeface="Tahoma"/>
              <a:cs typeface="Tahoma"/>
            </a:endParaRPr>
          </a:p>
          <a:p>
            <a:pPr>
              <a:lnSpc>
                <a:spcPct val="100000"/>
              </a:lnSpc>
              <a:spcBef>
                <a:spcPts val="40"/>
              </a:spcBef>
              <a:buClr>
                <a:srgbClr val="DF392A"/>
              </a:buClr>
              <a:buFont typeface="Tahoma"/>
              <a:buChar char="•"/>
            </a:pPr>
            <a:endParaRPr sz="2800" dirty="0">
              <a:latin typeface="Tahoma"/>
              <a:cs typeface="Tahoma"/>
            </a:endParaRPr>
          </a:p>
          <a:p>
            <a:pPr marL="384175" indent="-333375">
              <a:lnSpc>
                <a:spcPct val="100000"/>
              </a:lnSpc>
              <a:buClr>
                <a:srgbClr val="DF392A"/>
              </a:buClr>
              <a:buSzPct val="87500"/>
              <a:buChar char="•"/>
              <a:tabLst>
                <a:tab pos="383540" algn="l"/>
                <a:tab pos="384175" algn="l"/>
              </a:tabLst>
            </a:pPr>
            <a:r>
              <a:rPr sz="2400" dirty="0">
                <a:solidFill>
                  <a:srgbClr val="121212"/>
                </a:solidFill>
                <a:latin typeface="Tahoma"/>
                <a:cs typeface="Tahoma"/>
              </a:rPr>
              <a:t>Villa/Mansion owners can use the product to save over 15-20% of their electricity bills.</a:t>
            </a:r>
            <a:endParaRPr sz="2400" dirty="0">
              <a:latin typeface="Tahoma"/>
              <a:cs typeface="Tahoma"/>
            </a:endParaRPr>
          </a:p>
          <a:p>
            <a:pPr>
              <a:lnSpc>
                <a:spcPct val="100000"/>
              </a:lnSpc>
              <a:spcBef>
                <a:spcPts val="45"/>
              </a:spcBef>
              <a:buClr>
                <a:srgbClr val="DF392A"/>
              </a:buClr>
              <a:buFont typeface="Tahoma"/>
              <a:buChar char="•"/>
            </a:pPr>
            <a:endParaRPr sz="2450" dirty="0">
              <a:latin typeface="Tahoma"/>
              <a:cs typeface="Tahoma"/>
            </a:endParaRPr>
          </a:p>
          <a:p>
            <a:pPr marL="384175" marR="25400" indent="-333375">
              <a:lnSpc>
                <a:spcPct val="114599"/>
              </a:lnSpc>
              <a:buClr>
                <a:srgbClr val="DF392A"/>
              </a:buClr>
              <a:buSzPct val="87500"/>
              <a:buChar char="•"/>
              <a:tabLst>
                <a:tab pos="383540" algn="l"/>
                <a:tab pos="384175" algn="l"/>
              </a:tabLst>
            </a:pPr>
            <a:r>
              <a:rPr sz="2400" dirty="0">
                <a:solidFill>
                  <a:srgbClr val="121212"/>
                </a:solidFill>
                <a:latin typeface="Tahoma"/>
                <a:cs typeface="Tahoma"/>
              </a:rPr>
              <a:t>People in rural areas where Wi-Fi services are not always present or reliable can use this product as BLE  systems will be compatible with their mobile phones.</a:t>
            </a:r>
            <a:endParaRPr sz="2400" dirty="0">
              <a:latin typeface="Tahoma"/>
              <a:cs typeface="Tahoma"/>
            </a:endParaRPr>
          </a:p>
        </p:txBody>
      </p:sp>
      <p:sp>
        <p:nvSpPr>
          <p:cNvPr id="4" name="object 4"/>
          <p:cNvSpPr/>
          <p:nvPr/>
        </p:nvSpPr>
        <p:spPr>
          <a:xfrm>
            <a:off x="0" y="8980901"/>
            <a:ext cx="18288000" cy="9525"/>
          </a:xfrm>
          <a:custGeom>
            <a:avLst/>
            <a:gdLst/>
            <a:ahLst/>
            <a:cxnLst/>
            <a:rect l="l" t="t" r="r" b="b"/>
            <a:pathLst>
              <a:path w="18288000" h="9525">
                <a:moveTo>
                  <a:pt x="0" y="9525"/>
                </a:moveTo>
                <a:lnTo>
                  <a:pt x="0" y="0"/>
                </a:lnTo>
                <a:lnTo>
                  <a:pt x="18288000" y="0"/>
                </a:lnTo>
                <a:lnTo>
                  <a:pt x="18288000" y="9525"/>
                </a:lnTo>
                <a:lnTo>
                  <a:pt x="0" y="9525"/>
                </a:lnTo>
                <a:close/>
              </a:path>
            </a:pathLst>
          </a:custGeom>
          <a:solidFill>
            <a:srgbClr val="BDBDBD"/>
          </a:solidFill>
        </p:spPr>
        <p:txBody>
          <a:bodyPr wrap="square" lIns="0" tIns="0" rIns="0" bIns="0" rtlCol="0"/>
          <a:lstStyle/>
          <a:p>
            <a:endParaRPr/>
          </a:p>
        </p:txBody>
      </p:sp>
      <p:sp>
        <p:nvSpPr>
          <p:cNvPr id="5" name="object 6">
            <a:extLst>
              <a:ext uri="{FF2B5EF4-FFF2-40B4-BE49-F238E27FC236}">
                <a16:creationId xmlns:a16="http://schemas.microsoft.com/office/drawing/2014/main" id="{9F73F305-1E84-6173-DED4-0721DD7AB47A}"/>
              </a:ext>
            </a:extLst>
          </p:cNvPr>
          <p:cNvSpPr txBox="1"/>
          <p:nvPr/>
        </p:nvSpPr>
        <p:spPr>
          <a:xfrm>
            <a:off x="15385750" y="9458529"/>
            <a:ext cx="2101515" cy="243656"/>
          </a:xfrm>
          <a:prstGeom prst="rect">
            <a:avLst/>
          </a:prstGeom>
        </p:spPr>
        <p:txBody>
          <a:bodyPr vert="horz" wrap="square" lIns="0" tIns="12700" rIns="0" bIns="0" rtlCol="0">
            <a:spAutoFit/>
          </a:bodyPr>
          <a:lstStyle/>
          <a:p>
            <a:pPr marL="12700">
              <a:spcBef>
                <a:spcPts val="100"/>
              </a:spcBef>
            </a:pPr>
            <a:r>
              <a:rPr lang="en-IN" sz="1500" spc="95" dirty="0">
                <a:solidFill>
                  <a:srgbClr val="121212"/>
                </a:solidFill>
                <a:latin typeface="Tahoma"/>
                <a:cs typeface="Tahoma"/>
              </a:rPr>
              <a:t>Team ID: </a:t>
            </a:r>
            <a:r>
              <a:rPr sz="1500" spc="95" dirty="0">
                <a:solidFill>
                  <a:srgbClr val="121212"/>
                </a:solidFill>
                <a:latin typeface="Tahoma"/>
                <a:cs typeface="Tahoma"/>
              </a:rPr>
              <a:t>H</a:t>
            </a:r>
            <a:r>
              <a:rPr lang="en-IN" sz="1500" spc="95" dirty="0">
                <a:solidFill>
                  <a:srgbClr val="121212"/>
                </a:solidFill>
                <a:latin typeface="Tahoma"/>
                <a:cs typeface="Tahoma"/>
              </a:rPr>
              <a:t>A-</a:t>
            </a:r>
            <a:r>
              <a:rPr sz="1500" spc="95" dirty="0">
                <a:solidFill>
                  <a:srgbClr val="121212"/>
                </a:solidFill>
                <a:latin typeface="Tahoma"/>
                <a:cs typeface="Tahoma"/>
              </a:rPr>
              <a:t>220502</a:t>
            </a:r>
            <a:endParaRPr sz="1500" dirty="0">
              <a:latin typeface="Tahoma"/>
              <a:cs typeface="Tahom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pic>
        <p:nvPicPr>
          <p:cNvPr id="3" name="object 3"/>
          <p:cNvPicPr/>
          <p:nvPr/>
        </p:nvPicPr>
        <p:blipFill>
          <a:blip r:embed="rId3" cstate="print"/>
          <a:stretch>
            <a:fillRect/>
          </a:stretch>
        </p:blipFill>
        <p:spPr>
          <a:xfrm>
            <a:off x="0" y="0"/>
            <a:ext cx="5559307" cy="5975829"/>
          </a:xfrm>
          <a:prstGeom prst="rect">
            <a:avLst/>
          </a:prstGeom>
        </p:spPr>
      </p:pic>
      <p:pic>
        <p:nvPicPr>
          <p:cNvPr id="4" name="object 4"/>
          <p:cNvPicPr/>
          <p:nvPr/>
        </p:nvPicPr>
        <p:blipFill>
          <a:blip r:embed="rId4" cstate="print"/>
          <a:stretch>
            <a:fillRect/>
          </a:stretch>
        </p:blipFill>
        <p:spPr>
          <a:xfrm>
            <a:off x="5736173" y="7486650"/>
            <a:ext cx="6829430" cy="2800349"/>
          </a:xfrm>
          <a:prstGeom prst="rect">
            <a:avLst/>
          </a:prstGeom>
        </p:spPr>
      </p:pic>
      <p:sp>
        <p:nvSpPr>
          <p:cNvPr id="6" name="object 6"/>
          <p:cNvSpPr txBox="1">
            <a:spLocks noGrp="1"/>
          </p:cNvSpPr>
          <p:nvPr>
            <p:ph type="title"/>
          </p:nvPr>
        </p:nvSpPr>
        <p:spPr>
          <a:xfrm>
            <a:off x="5384195" y="4145076"/>
            <a:ext cx="7573645" cy="1671320"/>
          </a:xfrm>
          <a:prstGeom prst="rect">
            <a:avLst/>
          </a:prstGeom>
        </p:spPr>
        <p:txBody>
          <a:bodyPr vert="horz" wrap="square" lIns="0" tIns="12700" rIns="0" bIns="0" rtlCol="0">
            <a:spAutoFit/>
          </a:bodyPr>
          <a:lstStyle/>
          <a:p>
            <a:pPr marL="12700">
              <a:lnSpc>
                <a:spcPct val="100000"/>
              </a:lnSpc>
              <a:spcBef>
                <a:spcPts val="100"/>
              </a:spcBef>
            </a:pPr>
            <a:r>
              <a:rPr sz="10800" spc="85">
                <a:solidFill>
                  <a:srgbClr val="FFFFFF"/>
                </a:solidFill>
                <a:latin typeface="Tahoma"/>
                <a:cs typeface="Tahoma"/>
              </a:rPr>
              <a:t>T</a:t>
            </a:r>
            <a:r>
              <a:rPr sz="10800" spc="245">
                <a:solidFill>
                  <a:srgbClr val="FFFFFF"/>
                </a:solidFill>
                <a:latin typeface="Tahoma"/>
                <a:cs typeface="Tahoma"/>
              </a:rPr>
              <a:t>H</a:t>
            </a:r>
            <a:r>
              <a:rPr sz="10800" spc="175">
                <a:solidFill>
                  <a:srgbClr val="FFFFFF"/>
                </a:solidFill>
                <a:latin typeface="Tahoma"/>
                <a:cs typeface="Tahoma"/>
              </a:rPr>
              <a:t>A</a:t>
            </a:r>
            <a:r>
              <a:rPr sz="10800" spc="555">
                <a:solidFill>
                  <a:srgbClr val="FFFFFF"/>
                </a:solidFill>
                <a:latin typeface="Tahoma"/>
                <a:cs typeface="Tahoma"/>
              </a:rPr>
              <a:t>N</a:t>
            </a:r>
            <a:r>
              <a:rPr sz="10800" spc="565">
                <a:solidFill>
                  <a:srgbClr val="FFFFFF"/>
                </a:solidFill>
                <a:latin typeface="Tahoma"/>
                <a:cs typeface="Tahoma"/>
              </a:rPr>
              <a:t>K</a:t>
            </a:r>
            <a:r>
              <a:rPr sz="10800" spc="-1205">
                <a:solidFill>
                  <a:srgbClr val="FFFFFF"/>
                </a:solidFill>
                <a:latin typeface="Tahoma"/>
                <a:cs typeface="Tahoma"/>
              </a:rPr>
              <a:t> </a:t>
            </a:r>
            <a:r>
              <a:rPr sz="10800" spc="-35">
                <a:solidFill>
                  <a:srgbClr val="FFFFFF"/>
                </a:solidFill>
                <a:latin typeface="Tahoma"/>
                <a:cs typeface="Tahoma"/>
              </a:rPr>
              <a:t>Y</a:t>
            </a:r>
            <a:r>
              <a:rPr sz="10800" spc="95">
                <a:solidFill>
                  <a:srgbClr val="FFFFFF"/>
                </a:solidFill>
                <a:latin typeface="Tahoma"/>
                <a:cs typeface="Tahoma"/>
              </a:rPr>
              <a:t>O</a:t>
            </a:r>
            <a:r>
              <a:rPr sz="10800" spc="955">
                <a:solidFill>
                  <a:srgbClr val="FFFFFF"/>
                </a:solidFill>
                <a:latin typeface="Tahoma"/>
                <a:cs typeface="Tahoma"/>
              </a:rPr>
              <a:t>U</a:t>
            </a:r>
            <a:endParaRPr sz="10800">
              <a:latin typeface="Tahoma"/>
              <a:cs typeface="Tahoma"/>
            </a:endParaRPr>
          </a:p>
        </p:txBody>
      </p:sp>
      <p:sp>
        <p:nvSpPr>
          <p:cNvPr id="7" name="object 7"/>
          <p:cNvSpPr txBox="1"/>
          <p:nvPr/>
        </p:nvSpPr>
        <p:spPr>
          <a:xfrm>
            <a:off x="558394" y="9010035"/>
            <a:ext cx="2205355" cy="711200"/>
          </a:xfrm>
          <a:prstGeom prst="rect">
            <a:avLst/>
          </a:prstGeom>
        </p:spPr>
        <p:txBody>
          <a:bodyPr vert="horz" wrap="square" lIns="0" tIns="12700" rIns="0" bIns="0" rtlCol="0">
            <a:spAutoFit/>
          </a:bodyPr>
          <a:lstStyle/>
          <a:p>
            <a:pPr marL="12700" marR="5080">
              <a:lnSpc>
                <a:spcPct val="100000"/>
              </a:lnSpc>
              <a:spcBef>
                <a:spcPts val="100"/>
              </a:spcBef>
            </a:pPr>
            <a:r>
              <a:rPr sz="1500" spc="55">
                <a:solidFill>
                  <a:srgbClr val="FFFFFF"/>
                </a:solidFill>
                <a:latin typeface="Tahoma"/>
                <a:cs typeface="Tahoma"/>
              </a:rPr>
              <a:t>SIDDHARTH</a:t>
            </a:r>
            <a:r>
              <a:rPr sz="1500" spc="-105">
                <a:solidFill>
                  <a:srgbClr val="FFFFFF"/>
                </a:solidFill>
                <a:latin typeface="Tahoma"/>
                <a:cs typeface="Tahoma"/>
              </a:rPr>
              <a:t> </a:t>
            </a:r>
            <a:r>
              <a:rPr sz="1500" spc="110">
                <a:solidFill>
                  <a:srgbClr val="FFFFFF"/>
                </a:solidFill>
                <a:latin typeface="Tahoma"/>
                <a:cs typeface="Tahoma"/>
              </a:rPr>
              <a:t>GAJARMAL </a:t>
            </a:r>
            <a:r>
              <a:rPr sz="1500" spc="-455">
                <a:solidFill>
                  <a:srgbClr val="FFFFFF"/>
                </a:solidFill>
                <a:latin typeface="Tahoma"/>
                <a:cs typeface="Tahoma"/>
              </a:rPr>
              <a:t> </a:t>
            </a:r>
            <a:r>
              <a:rPr sz="1500" spc="75">
                <a:solidFill>
                  <a:srgbClr val="FFFFFF"/>
                </a:solidFill>
                <a:latin typeface="Tahoma"/>
                <a:cs typeface="Tahoma"/>
              </a:rPr>
              <a:t>SHREYAS DESHPANDE </a:t>
            </a:r>
            <a:r>
              <a:rPr sz="1500" spc="80">
                <a:solidFill>
                  <a:srgbClr val="FFFFFF"/>
                </a:solidFill>
                <a:latin typeface="Tahoma"/>
                <a:cs typeface="Tahoma"/>
              </a:rPr>
              <a:t> </a:t>
            </a:r>
            <a:r>
              <a:rPr sz="1500" spc="50">
                <a:solidFill>
                  <a:srgbClr val="FFFFFF"/>
                </a:solidFill>
                <a:latin typeface="Tahoma"/>
                <a:cs typeface="Tahoma"/>
              </a:rPr>
              <a:t>TIRTHESH</a:t>
            </a:r>
            <a:r>
              <a:rPr sz="1500" spc="-60">
                <a:solidFill>
                  <a:srgbClr val="FFFFFF"/>
                </a:solidFill>
                <a:latin typeface="Tahoma"/>
                <a:cs typeface="Tahoma"/>
              </a:rPr>
              <a:t> </a:t>
            </a:r>
            <a:r>
              <a:rPr sz="1500" spc="60">
                <a:solidFill>
                  <a:srgbClr val="FFFFFF"/>
                </a:solidFill>
                <a:latin typeface="Tahoma"/>
                <a:cs typeface="Tahoma"/>
              </a:rPr>
              <a:t>SOHANI</a:t>
            </a:r>
            <a:endParaRPr sz="1500">
              <a:latin typeface="Tahoma"/>
              <a:cs typeface="Tahoma"/>
            </a:endParaRPr>
          </a:p>
        </p:txBody>
      </p:sp>
      <p:sp>
        <p:nvSpPr>
          <p:cNvPr id="8" name="object 8"/>
          <p:cNvSpPr txBox="1"/>
          <p:nvPr/>
        </p:nvSpPr>
        <p:spPr>
          <a:xfrm>
            <a:off x="15273300" y="9128759"/>
            <a:ext cx="2130780" cy="243656"/>
          </a:xfrm>
          <a:prstGeom prst="rect">
            <a:avLst/>
          </a:prstGeom>
        </p:spPr>
        <p:txBody>
          <a:bodyPr vert="horz" wrap="square" lIns="0" tIns="12700" rIns="0" bIns="0" rtlCol="0">
            <a:spAutoFit/>
          </a:bodyPr>
          <a:lstStyle/>
          <a:p>
            <a:pPr marL="12700">
              <a:lnSpc>
                <a:spcPct val="100000"/>
              </a:lnSpc>
              <a:spcBef>
                <a:spcPts val="100"/>
              </a:spcBef>
            </a:pPr>
            <a:r>
              <a:rPr lang="en-IN" sz="1500" spc="95" dirty="0">
                <a:solidFill>
                  <a:srgbClr val="FFFFFF"/>
                </a:solidFill>
                <a:latin typeface="Tahoma"/>
                <a:cs typeface="Tahoma"/>
              </a:rPr>
              <a:t>Team Id: </a:t>
            </a:r>
            <a:r>
              <a:rPr sz="1500" spc="95" dirty="0">
                <a:solidFill>
                  <a:srgbClr val="FFFFFF"/>
                </a:solidFill>
                <a:latin typeface="Tahoma"/>
                <a:cs typeface="Tahoma"/>
              </a:rPr>
              <a:t>HA-220502</a:t>
            </a:r>
            <a:endParaRPr sz="1500" dirty="0">
              <a:latin typeface="Tahoma"/>
              <a:cs typeface="Tahom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417050" y="2026153"/>
            <a:ext cx="8074659" cy="1836593"/>
          </a:xfrm>
          <a:prstGeom prst="rect">
            <a:avLst/>
          </a:prstGeom>
        </p:spPr>
        <p:txBody>
          <a:bodyPr vert="horz" wrap="square" lIns="0" tIns="250190" rIns="0" bIns="0" rtlCol="0">
            <a:spAutoFit/>
          </a:bodyPr>
          <a:lstStyle/>
          <a:p>
            <a:pPr marL="12700">
              <a:lnSpc>
                <a:spcPct val="100000"/>
              </a:lnSpc>
              <a:spcBef>
                <a:spcPts val="1970"/>
              </a:spcBef>
            </a:pPr>
            <a:r>
              <a:rPr sz="3600" b="1" spc="-125" dirty="0">
                <a:solidFill>
                  <a:srgbClr val="121212"/>
                </a:solidFill>
                <a:latin typeface="Tahoma"/>
                <a:cs typeface="Tahoma"/>
              </a:rPr>
              <a:t>Problem</a:t>
            </a:r>
            <a:endParaRPr sz="3600" dirty="0">
              <a:latin typeface="Tahoma"/>
              <a:cs typeface="Tahoma"/>
            </a:endParaRPr>
          </a:p>
          <a:p>
            <a:pPr marL="12700" marR="5080">
              <a:lnSpc>
                <a:spcPct val="115700"/>
              </a:lnSpc>
              <a:spcBef>
                <a:spcPts val="894"/>
              </a:spcBef>
            </a:pPr>
            <a:r>
              <a:rPr lang="en-IN" sz="2700" spc="80" dirty="0">
                <a:solidFill>
                  <a:srgbClr val="121212"/>
                </a:solidFill>
                <a:latin typeface="Tahoma"/>
                <a:cs typeface="Tahoma"/>
              </a:rPr>
              <a:t>Creating self aware smart home network using advanced smart switches</a:t>
            </a:r>
            <a:endParaRPr sz="2700" dirty="0">
              <a:latin typeface="Tahoma"/>
              <a:cs typeface="Tahoma"/>
            </a:endParaRPr>
          </a:p>
        </p:txBody>
      </p:sp>
      <p:sp>
        <p:nvSpPr>
          <p:cNvPr id="4" name="object 4"/>
          <p:cNvSpPr txBox="1"/>
          <p:nvPr/>
        </p:nvSpPr>
        <p:spPr>
          <a:xfrm>
            <a:off x="9391650" y="4151334"/>
            <a:ext cx="8095615" cy="3934026"/>
          </a:xfrm>
          <a:prstGeom prst="rect">
            <a:avLst/>
          </a:prstGeom>
        </p:spPr>
        <p:txBody>
          <a:bodyPr vert="horz" wrap="square" lIns="0" tIns="238125" rIns="0" bIns="0" rtlCol="0">
            <a:spAutoFit/>
          </a:bodyPr>
          <a:lstStyle/>
          <a:p>
            <a:pPr marL="38100">
              <a:lnSpc>
                <a:spcPct val="100000"/>
              </a:lnSpc>
              <a:spcBef>
                <a:spcPts val="1875"/>
              </a:spcBef>
            </a:pPr>
            <a:r>
              <a:rPr sz="3150" b="1" spc="-45" dirty="0">
                <a:solidFill>
                  <a:srgbClr val="121212"/>
                </a:solidFill>
                <a:latin typeface="Tahoma"/>
                <a:cs typeface="Tahoma"/>
              </a:rPr>
              <a:t>Challenges</a:t>
            </a:r>
            <a:endParaRPr sz="3150" dirty="0">
              <a:latin typeface="Tahoma"/>
              <a:cs typeface="Tahoma"/>
            </a:endParaRPr>
          </a:p>
          <a:p>
            <a:pPr marL="371475" marR="259715" indent="-333375">
              <a:lnSpc>
                <a:spcPct val="117200"/>
              </a:lnSpc>
              <a:spcBef>
                <a:spcPts val="860"/>
              </a:spcBef>
              <a:buClr>
                <a:srgbClr val="DF392A"/>
              </a:buClr>
              <a:buSzPct val="87500"/>
              <a:buChar char="•"/>
              <a:tabLst>
                <a:tab pos="370840" algn="l"/>
                <a:tab pos="371475" algn="l"/>
              </a:tabLst>
            </a:pPr>
            <a:r>
              <a:rPr lang="en-IN" sz="2400" spc="70" dirty="0">
                <a:solidFill>
                  <a:srgbClr val="121212"/>
                </a:solidFill>
                <a:latin typeface="Tahoma"/>
                <a:cs typeface="Tahoma"/>
              </a:rPr>
              <a:t>Replacing traditional switches with our product</a:t>
            </a:r>
          </a:p>
          <a:p>
            <a:pPr marL="371475" marR="259715" indent="-333375">
              <a:lnSpc>
                <a:spcPct val="117200"/>
              </a:lnSpc>
              <a:spcBef>
                <a:spcPts val="860"/>
              </a:spcBef>
              <a:buClr>
                <a:srgbClr val="DF392A"/>
              </a:buClr>
              <a:buSzPct val="87500"/>
              <a:buChar char="•"/>
              <a:tabLst>
                <a:tab pos="370840" algn="l"/>
                <a:tab pos="371475" algn="l"/>
              </a:tabLst>
            </a:pPr>
            <a:r>
              <a:rPr sz="2400" spc="70" dirty="0">
                <a:solidFill>
                  <a:srgbClr val="121212"/>
                </a:solidFill>
                <a:latin typeface="Tahoma"/>
                <a:cs typeface="Tahoma"/>
              </a:rPr>
              <a:t>Energy</a:t>
            </a:r>
            <a:r>
              <a:rPr sz="2400" spc="-120" dirty="0">
                <a:solidFill>
                  <a:srgbClr val="121212"/>
                </a:solidFill>
                <a:latin typeface="Tahoma"/>
                <a:cs typeface="Tahoma"/>
              </a:rPr>
              <a:t> </a:t>
            </a:r>
            <a:r>
              <a:rPr sz="2400" spc="75" dirty="0">
                <a:solidFill>
                  <a:srgbClr val="121212"/>
                </a:solidFill>
                <a:latin typeface="Tahoma"/>
                <a:cs typeface="Tahoma"/>
              </a:rPr>
              <a:t>efficient</a:t>
            </a:r>
            <a:r>
              <a:rPr sz="2400" spc="-120" dirty="0">
                <a:solidFill>
                  <a:srgbClr val="121212"/>
                </a:solidFill>
                <a:latin typeface="Tahoma"/>
                <a:cs typeface="Tahoma"/>
              </a:rPr>
              <a:t> </a:t>
            </a:r>
            <a:r>
              <a:rPr sz="2400" spc="60" dirty="0">
                <a:solidFill>
                  <a:srgbClr val="121212"/>
                </a:solidFill>
                <a:latin typeface="Tahoma"/>
                <a:cs typeface="Tahoma"/>
              </a:rPr>
              <a:t>solution</a:t>
            </a:r>
            <a:r>
              <a:rPr sz="2400" spc="-120" dirty="0">
                <a:solidFill>
                  <a:srgbClr val="121212"/>
                </a:solidFill>
                <a:latin typeface="Tahoma"/>
                <a:cs typeface="Tahoma"/>
              </a:rPr>
              <a:t> </a:t>
            </a:r>
            <a:r>
              <a:rPr sz="2400" spc="50" dirty="0">
                <a:solidFill>
                  <a:srgbClr val="121212"/>
                </a:solidFill>
                <a:latin typeface="Tahoma"/>
                <a:cs typeface="Tahoma"/>
              </a:rPr>
              <a:t>for</a:t>
            </a:r>
            <a:r>
              <a:rPr sz="2400" spc="-120" dirty="0">
                <a:solidFill>
                  <a:srgbClr val="121212"/>
                </a:solidFill>
                <a:latin typeface="Tahoma"/>
                <a:cs typeface="Tahoma"/>
              </a:rPr>
              <a:t> </a:t>
            </a:r>
            <a:r>
              <a:rPr sz="2400" spc="70" dirty="0">
                <a:solidFill>
                  <a:srgbClr val="121212"/>
                </a:solidFill>
                <a:latin typeface="Tahoma"/>
                <a:cs typeface="Tahoma"/>
              </a:rPr>
              <a:t>communication</a:t>
            </a:r>
            <a:r>
              <a:rPr sz="2400" spc="-120" dirty="0">
                <a:solidFill>
                  <a:srgbClr val="121212"/>
                </a:solidFill>
                <a:latin typeface="Tahoma"/>
                <a:cs typeface="Tahoma"/>
              </a:rPr>
              <a:t> </a:t>
            </a:r>
            <a:r>
              <a:rPr sz="2400" spc="95" dirty="0">
                <a:solidFill>
                  <a:srgbClr val="121212"/>
                </a:solidFill>
                <a:latin typeface="Tahoma"/>
                <a:cs typeface="Tahoma"/>
              </a:rPr>
              <a:t>between </a:t>
            </a:r>
            <a:r>
              <a:rPr sz="2400" spc="-735" dirty="0">
                <a:solidFill>
                  <a:srgbClr val="121212"/>
                </a:solidFill>
                <a:latin typeface="Tahoma"/>
                <a:cs typeface="Tahoma"/>
              </a:rPr>
              <a:t> </a:t>
            </a:r>
            <a:r>
              <a:rPr sz="2400" spc="40" dirty="0">
                <a:solidFill>
                  <a:srgbClr val="121212"/>
                </a:solidFill>
                <a:latin typeface="Tahoma"/>
                <a:cs typeface="Tahoma"/>
              </a:rPr>
              <a:t>multiple</a:t>
            </a:r>
            <a:r>
              <a:rPr sz="2400" spc="-125" dirty="0">
                <a:solidFill>
                  <a:srgbClr val="121212"/>
                </a:solidFill>
                <a:latin typeface="Tahoma"/>
                <a:cs typeface="Tahoma"/>
              </a:rPr>
              <a:t> </a:t>
            </a:r>
            <a:r>
              <a:rPr lang="en-IN" sz="2400" spc="114" dirty="0">
                <a:solidFill>
                  <a:srgbClr val="121212"/>
                </a:solidFill>
                <a:latin typeface="Tahoma"/>
                <a:cs typeface="Tahoma"/>
              </a:rPr>
              <a:t>switch boards</a:t>
            </a:r>
            <a:endParaRPr sz="2400" dirty="0">
              <a:latin typeface="Tahoma"/>
              <a:cs typeface="Tahoma"/>
            </a:endParaRPr>
          </a:p>
          <a:p>
            <a:pPr marL="371475" marR="30480" indent="-333375">
              <a:lnSpc>
                <a:spcPct val="114599"/>
              </a:lnSpc>
              <a:spcBef>
                <a:spcPts val="75"/>
              </a:spcBef>
              <a:buClr>
                <a:srgbClr val="DF392A"/>
              </a:buClr>
              <a:buSzPct val="87500"/>
              <a:buChar char="•"/>
              <a:tabLst>
                <a:tab pos="370840" algn="l"/>
                <a:tab pos="371475" algn="l"/>
              </a:tabLst>
            </a:pPr>
            <a:r>
              <a:rPr sz="2400" spc="80" dirty="0">
                <a:solidFill>
                  <a:srgbClr val="121212"/>
                </a:solidFill>
                <a:latin typeface="Tahoma"/>
                <a:cs typeface="Tahoma"/>
              </a:rPr>
              <a:t>Reducing</a:t>
            </a:r>
            <a:r>
              <a:rPr sz="2400" spc="-120" dirty="0">
                <a:solidFill>
                  <a:srgbClr val="121212"/>
                </a:solidFill>
                <a:latin typeface="Tahoma"/>
                <a:cs typeface="Tahoma"/>
              </a:rPr>
              <a:t> </a:t>
            </a:r>
            <a:r>
              <a:rPr sz="2400" spc="80" dirty="0">
                <a:solidFill>
                  <a:srgbClr val="121212"/>
                </a:solidFill>
                <a:latin typeface="Tahoma"/>
                <a:cs typeface="Tahoma"/>
              </a:rPr>
              <a:t>power</a:t>
            </a:r>
            <a:r>
              <a:rPr sz="2400" spc="-120" dirty="0">
                <a:solidFill>
                  <a:srgbClr val="121212"/>
                </a:solidFill>
                <a:latin typeface="Tahoma"/>
                <a:cs typeface="Tahoma"/>
              </a:rPr>
              <a:t> </a:t>
            </a:r>
            <a:r>
              <a:rPr sz="2400" spc="80" dirty="0">
                <a:solidFill>
                  <a:srgbClr val="121212"/>
                </a:solidFill>
                <a:latin typeface="Tahoma"/>
                <a:cs typeface="Tahoma"/>
              </a:rPr>
              <a:t>consumption</a:t>
            </a:r>
            <a:r>
              <a:rPr sz="2400" spc="-120" dirty="0">
                <a:solidFill>
                  <a:srgbClr val="121212"/>
                </a:solidFill>
                <a:latin typeface="Tahoma"/>
                <a:cs typeface="Tahoma"/>
              </a:rPr>
              <a:t> </a:t>
            </a:r>
            <a:r>
              <a:rPr sz="2400" spc="100" dirty="0">
                <a:solidFill>
                  <a:srgbClr val="121212"/>
                </a:solidFill>
                <a:latin typeface="Tahoma"/>
                <a:cs typeface="Tahoma"/>
              </a:rPr>
              <a:t>of</a:t>
            </a:r>
            <a:r>
              <a:rPr sz="2400" spc="-114" dirty="0">
                <a:solidFill>
                  <a:srgbClr val="121212"/>
                </a:solidFill>
                <a:latin typeface="Tahoma"/>
                <a:cs typeface="Tahoma"/>
              </a:rPr>
              <a:t> </a:t>
            </a:r>
            <a:r>
              <a:rPr sz="2400" spc="114" dirty="0">
                <a:solidFill>
                  <a:srgbClr val="121212"/>
                </a:solidFill>
                <a:latin typeface="Tahoma"/>
                <a:cs typeface="Tahoma"/>
              </a:rPr>
              <a:t>devices</a:t>
            </a:r>
            <a:r>
              <a:rPr sz="2400" spc="-120" dirty="0">
                <a:solidFill>
                  <a:srgbClr val="121212"/>
                </a:solidFill>
                <a:latin typeface="Tahoma"/>
                <a:cs typeface="Tahoma"/>
              </a:rPr>
              <a:t> </a:t>
            </a:r>
            <a:r>
              <a:rPr lang="en-IN" sz="2400" spc="90" dirty="0">
                <a:solidFill>
                  <a:srgbClr val="121212"/>
                </a:solidFill>
                <a:latin typeface="Tahoma"/>
                <a:cs typeface="Tahoma"/>
              </a:rPr>
              <a:t>using inbuilt occupancy detection</a:t>
            </a:r>
            <a:endParaRPr sz="2400" dirty="0">
              <a:latin typeface="Tahoma"/>
              <a:cs typeface="Tahoma"/>
            </a:endParaRPr>
          </a:p>
          <a:p>
            <a:pPr marL="371475" marR="1272540" indent="-333375">
              <a:lnSpc>
                <a:spcPct val="117200"/>
              </a:lnSpc>
              <a:buClr>
                <a:srgbClr val="DF392A"/>
              </a:buClr>
              <a:buSzPct val="87500"/>
              <a:buChar char="•"/>
              <a:tabLst>
                <a:tab pos="370840" algn="l"/>
                <a:tab pos="371475" algn="l"/>
              </a:tabLst>
            </a:pPr>
            <a:r>
              <a:rPr lang="en-IN" sz="2400" spc="114" dirty="0">
                <a:solidFill>
                  <a:srgbClr val="121212"/>
                </a:solidFill>
                <a:latin typeface="Tahoma"/>
                <a:cs typeface="Tahoma"/>
              </a:rPr>
              <a:t>Making these network of switches secure and affordable</a:t>
            </a:r>
            <a:endParaRPr sz="2400" dirty="0">
              <a:latin typeface="Tahoma"/>
              <a:cs typeface="Tahoma"/>
            </a:endParaRPr>
          </a:p>
        </p:txBody>
      </p:sp>
      <p:sp>
        <p:nvSpPr>
          <p:cNvPr id="5" name="object 5"/>
          <p:cNvSpPr txBox="1"/>
          <p:nvPr/>
        </p:nvSpPr>
        <p:spPr>
          <a:xfrm>
            <a:off x="558394" y="9448185"/>
            <a:ext cx="490855" cy="254000"/>
          </a:xfrm>
          <a:prstGeom prst="rect">
            <a:avLst/>
          </a:prstGeom>
        </p:spPr>
        <p:txBody>
          <a:bodyPr vert="horz" wrap="square" lIns="0" tIns="12700" rIns="0" bIns="0" rtlCol="0">
            <a:spAutoFit/>
          </a:bodyPr>
          <a:lstStyle/>
          <a:p>
            <a:pPr marL="12700">
              <a:lnSpc>
                <a:spcPct val="100000"/>
              </a:lnSpc>
              <a:spcBef>
                <a:spcPts val="100"/>
              </a:spcBef>
            </a:pPr>
            <a:r>
              <a:rPr sz="1500" spc="85">
                <a:solidFill>
                  <a:srgbClr val="121212"/>
                </a:solidFill>
                <a:latin typeface="Tahoma"/>
                <a:cs typeface="Tahoma"/>
              </a:rPr>
              <a:t>2</a:t>
            </a:r>
            <a:r>
              <a:rPr sz="1500" spc="114">
                <a:solidFill>
                  <a:srgbClr val="121212"/>
                </a:solidFill>
                <a:latin typeface="Tahoma"/>
                <a:cs typeface="Tahoma"/>
              </a:rPr>
              <a:t>0</a:t>
            </a:r>
            <a:r>
              <a:rPr sz="1500" spc="85">
                <a:solidFill>
                  <a:srgbClr val="121212"/>
                </a:solidFill>
                <a:latin typeface="Tahoma"/>
                <a:cs typeface="Tahoma"/>
              </a:rPr>
              <a:t>22</a:t>
            </a:r>
            <a:endParaRPr sz="1500">
              <a:latin typeface="Tahoma"/>
              <a:cs typeface="Tahoma"/>
            </a:endParaRPr>
          </a:p>
        </p:txBody>
      </p:sp>
      <p:sp>
        <p:nvSpPr>
          <p:cNvPr id="6" name="object 6"/>
          <p:cNvSpPr txBox="1"/>
          <p:nvPr/>
        </p:nvSpPr>
        <p:spPr>
          <a:xfrm>
            <a:off x="15385750" y="9458529"/>
            <a:ext cx="2101515" cy="243656"/>
          </a:xfrm>
          <a:prstGeom prst="rect">
            <a:avLst/>
          </a:prstGeom>
        </p:spPr>
        <p:txBody>
          <a:bodyPr vert="horz" wrap="square" lIns="0" tIns="12700" rIns="0" bIns="0" rtlCol="0">
            <a:spAutoFit/>
          </a:bodyPr>
          <a:lstStyle/>
          <a:p>
            <a:pPr marL="12700">
              <a:spcBef>
                <a:spcPts val="100"/>
              </a:spcBef>
            </a:pPr>
            <a:r>
              <a:rPr lang="en-IN" sz="1500" spc="95" dirty="0">
                <a:solidFill>
                  <a:srgbClr val="121212"/>
                </a:solidFill>
                <a:latin typeface="Tahoma"/>
                <a:cs typeface="Tahoma"/>
              </a:rPr>
              <a:t>Team ID: </a:t>
            </a:r>
            <a:r>
              <a:rPr sz="1500" spc="95" dirty="0">
                <a:solidFill>
                  <a:srgbClr val="121212"/>
                </a:solidFill>
                <a:latin typeface="Tahoma"/>
                <a:cs typeface="Tahoma"/>
              </a:rPr>
              <a:t>H</a:t>
            </a:r>
            <a:r>
              <a:rPr lang="en-IN" sz="1500" spc="95" dirty="0">
                <a:solidFill>
                  <a:srgbClr val="121212"/>
                </a:solidFill>
                <a:latin typeface="Tahoma"/>
                <a:cs typeface="Tahoma"/>
              </a:rPr>
              <a:t>A-</a:t>
            </a:r>
            <a:r>
              <a:rPr sz="1500" spc="95" dirty="0">
                <a:solidFill>
                  <a:srgbClr val="121212"/>
                </a:solidFill>
                <a:latin typeface="Tahoma"/>
                <a:cs typeface="Tahoma"/>
              </a:rPr>
              <a:t>220502</a:t>
            </a:r>
            <a:endParaRPr sz="1500" dirty="0">
              <a:latin typeface="Tahoma"/>
              <a:cs typeface="Tahoma"/>
            </a:endParaRPr>
          </a:p>
        </p:txBody>
      </p:sp>
      <p:grpSp>
        <p:nvGrpSpPr>
          <p:cNvPr id="7" name="object 7"/>
          <p:cNvGrpSpPr/>
          <p:nvPr/>
        </p:nvGrpSpPr>
        <p:grpSpPr>
          <a:xfrm>
            <a:off x="0" y="5363981"/>
            <a:ext cx="18288000" cy="4923155"/>
            <a:chOff x="0" y="5363981"/>
            <a:chExt cx="18288000" cy="4923155"/>
          </a:xfrm>
        </p:grpSpPr>
        <p:sp>
          <p:nvSpPr>
            <p:cNvPr id="8" name="object 8"/>
            <p:cNvSpPr/>
            <p:nvPr/>
          </p:nvSpPr>
          <p:spPr>
            <a:xfrm>
              <a:off x="0" y="8980901"/>
              <a:ext cx="18288000" cy="9525"/>
            </a:xfrm>
            <a:custGeom>
              <a:avLst/>
              <a:gdLst/>
              <a:ahLst/>
              <a:cxnLst/>
              <a:rect l="l" t="t" r="r" b="b"/>
              <a:pathLst>
                <a:path w="18288000" h="9525">
                  <a:moveTo>
                    <a:pt x="0" y="9525"/>
                  </a:moveTo>
                  <a:lnTo>
                    <a:pt x="0" y="0"/>
                  </a:lnTo>
                  <a:lnTo>
                    <a:pt x="18288000" y="0"/>
                  </a:lnTo>
                  <a:lnTo>
                    <a:pt x="18288000" y="9525"/>
                  </a:lnTo>
                  <a:lnTo>
                    <a:pt x="0" y="9525"/>
                  </a:lnTo>
                  <a:close/>
                </a:path>
              </a:pathLst>
            </a:custGeom>
            <a:solidFill>
              <a:srgbClr val="BDBDBD"/>
            </a:solidFill>
          </p:spPr>
          <p:txBody>
            <a:bodyPr wrap="square" lIns="0" tIns="0" rIns="0" bIns="0" rtlCol="0"/>
            <a:lstStyle/>
            <a:p>
              <a:endParaRPr/>
            </a:p>
          </p:txBody>
        </p:sp>
        <p:pic>
          <p:nvPicPr>
            <p:cNvPr id="9" name="object 9"/>
            <p:cNvPicPr/>
            <p:nvPr/>
          </p:nvPicPr>
          <p:blipFill>
            <a:blip r:embed="rId3" cstate="print"/>
            <a:stretch>
              <a:fillRect/>
            </a:stretch>
          </p:blipFill>
          <p:spPr>
            <a:xfrm>
              <a:off x="1467681" y="5363981"/>
              <a:ext cx="6114208" cy="4923019"/>
            </a:xfrm>
            <a:prstGeom prst="rect">
              <a:avLst/>
            </a:prstGeom>
          </p:spPr>
        </p:pic>
      </p:grpSp>
      <p:sp>
        <p:nvSpPr>
          <p:cNvPr id="10" name="object 10"/>
          <p:cNvSpPr txBox="1">
            <a:spLocks noGrp="1"/>
          </p:cNvSpPr>
          <p:nvPr>
            <p:ph type="title"/>
          </p:nvPr>
        </p:nvSpPr>
        <p:spPr>
          <a:xfrm>
            <a:off x="1049249" y="2226963"/>
            <a:ext cx="4147591" cy="1923604"/>
          </a:xfrm>
          <a:prstGeom prst="rect">
            <a:avLst/>
          </a:prstGeom>
        </p:spPr>
        <p:txBody>
          <a:bodyPr vert="horz" wrap="square" lIns="0" tIns="15240" rIns="0" bIns="0" rtlCol="0">
            <a:spAutoFit/>
          </a:bodyPr>
          <a:lstStyle/>
          <a:p>
            <a:pPr marL="12700">
              <a:lnSpc>
                <a:spcPct val="100000"/>
              </a:lnSpc>
              <a:spcBef>
                <a:spcPts val="120"/>
              </a:spcBef>
            </a:pPr>
            <a:r>
              <a:rPr spc="-505" dirty="0"/>
              <a:t>T</a:t>
            </a:r>
            <a:r>
              <a:rPr spc="-145" dirty="0"/>
              <a:t>h</a:t>
            </a:r>
            <a:r>
              <a:rPr spc="-520" dirty="0"/>
              <a:t>e</a:t>
            </a:r>
            <a:r>
              <a:rPr lang="en-IN" spc="-520" dirty="0"/>
              <a:t> </a:t>
            </a:r>
            <a:r>
              <a:rPr dirty="0"/>
              <a:t>Problem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8100"/>
            <a:ext cx="18288000" cy="10287000"/>
          </a:xfrm>
          <a:prstGeom prst="rect">
            <a:avLst/>
          </a:prstGeom>
        </p:spPr>
      </p:pic>
      <p:pic>
        <p:nvPicPr>
          <p:cNvPr id="5" name="object 5"/>
          <p:cNvPicPr/>
          <p:nvPr/>
        </p:nvPicPr>
        <p:blipFill>
          <a:blip r:embed="rId3" cstate="print"/>
          <a:stretch>
            <a:fillRect/>
          </a:stretch>
        </p:blipFill>
        <p:spPr>
          <a:xfrm>
            <a:off x="5736173" y="7486651"/>
            <a:ext cx="6829430" cy="2800348"/>
          </a:xfrm>
          <a:prstGeom prst="rect">
            <a:avLst/>
          </a:prstGeom>
        </p:spPr>
      </p:pic>
      <p:sp>
        <p:nvSpPr>
          <p:cNvPr id="6" name="object 6"/>
          <p:cNvSpPr txBox="1">
            <a:spLocks noGrp="1"/>
          </p:cNvSpPr>
          <p:nvPr>
            <p:ph type="title"/>
          </p:nvPr>
        </p:nvSpPr>
        <p:spPr>
          <a:xfrm>
            <a:off x="4401405" y="571500"/>
            <a:ext cx="9498965" cy="1671320"/>
          </a:xfrm>
          <a:prstGeom prst="rect">
            <a:avLst/>
          </a:prstGeom>
        </p:spPr>
        <p:txBody>
          <a:bodyPr vert="horz" wrap="square" lIns="0" tIns="12700" rIns="0" bIns="0" rtlCol="0">
            <a:spAutoFit/>
          </a:bodyPr>
          <a:lstStyle/>
          <a:p>
            <a:pPr marL="12700">
              <a:lnSpc>
                <a:spcPct val="100000"/>
              </a:lnSpc>
              <a:spcBef>
                <a:spcPts val="100"/>
              </a:spcBef>
            </a:pPr>
            <a:r>
              <a:rPr sz="10800" spc="85">
                <a:solidFill>
                  <a:srgbClr val="FFFFFF"/>
                </a:solidFill>
                <a:latin typeface="Tahoma"/>
                <a:cs typeface="Tahoma"/>
              </a:rPr>
              <a:t>T</a:t>
            </a:r>
            <a:r>
              <a:rPr sz="10800" spc="245">
                <a:solidFill>
                  <a:srgbClr val="FFFFFF"/>
                </a:solidFill>
                <a:latin typeface="Tahoma"/>
                <a:cs typeface="Tahoma"/>
              </a:rPr>
              <a:t>H</a:t>
            </a:r>
            <a:r>
              <a:rPr sz="10800" spc="345">
                <a:solidFill>
                  <a:srgbClr val="FFFFFF"/>
                </a:solidFill>
                <a:latin typeface="Tahoma"/>
                <a:cs typeface="Tahoma"/>
              </a:rPr>
              <a:t>E</a:t>
            </a:r>
            <a:r>
              <a:rPr sz="10800" spc="-1205">
                <a:solidFill>
                  <a:srgbClr val="FFFFFF"/>
                </a:solidFill>
                <a:latin typeface="Tahoma"/>
                <a:cs typeface="Tahoma"/>
              </a:rPr>
              <a:t> </a:t>
            </a:r>
            <a:r>
              <a:rPr sz="10800">
                <a:solidFill>
                  <a:srgbClr val="FFFFFF"/>
                </a:solidFill>
                <a:latin typeface="Tahoma"/>
                <a:cs typeface="Tahoma"/>
              </a:rPr>
              <a:t>SOLUTION</a:t>
            </a:r>
            <a:endParaRPr sz="10800">
              <a:latin typeface="Tahoma"/>
              <a:cs typeface="Tahoma"/>
            </a:endParaRPr>
          </a:p>
        </p:txBody>
      </p:sp>
      <p:sp>
        <p:nvSpPr>
          <p:cNvPr id="7" name="object 7"/>
          <p:cNvSpPr txBox="1"/>
          <p:nvPr/>
        </p:nvSpPr>
        <p:spPr>
          <a:xfrm>
            <a:off x="558394" y="9467235"/>
            <a:ext cx="490855" cy="254000"/>
          </a:xfrm>
          <a:prstGeom prst="rect">
            <a:avLst/>
          </a:prstGeom>
        </p:spPr>
        <p:txBody>
          <a:bodyPr vert="horz" wrap="square" lIns="0" tIns="12700" rIns="0" bIns="0" rtlCol="0">
            <a:spAutoFit/>
          </a:bodyPr>
          <a:lstStyle/>
          <a:p>
            <a:pPr marL="12700">
              <a:lnSpc>
                <a:spcPct val="100000"/>
              </a:lnSpc>
              <a:spcBef>
                <a:spcPts val="100"/>
              </a:spcBef>
            </a:pPr>
            <a:r>
              <a:rPr sz="1500" spc="85">
                <a:solidFill>
                  <a:srgbClr val="FFFFFF"/>
                </a:solidFill>
                <a:latin typeface="Tahoma"/>
                <a:cs typeface="Tahoma"/>
              </a:rPr>
              <a:t>2</a:t>
            </a:r>
            <a:r>
              <a:rPr sz="1500" spc="114">
                <a:solidFill>
                  <a:srgbClr val="FFFFFF"/>
                </a:solidFill>
                <a:latin typeface="Tahoma"/>
                <a:cs typeface="Tahoma"/>
              </a:rPr>
              <a:t>0</a:t>
            </a:r>
            <a:r>
              <a:rPr sz="1500" spc="85">
                <a:solidFill>
                  <a:srgbClr val="FFFFFF"/>
                </a:solidFill>
                <a:latin typeface="Tahoma"/>
                <a:cs typeface="Tahoma"/>
              </a:rPr>
              <a:t>22</a:t>
            </a:r>
            <a:endParaRPr sz="1500">
              <a:latin typeface="Tahoma"/>
              <a:cs typeface="Tahoma"/>
            </a:endParaRPr>
          </a:p>
        </p:txBody>
      </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BD98AC38-1353-B4AF-B623-D03731F44DBB}"/>
                  </a:ext>
                </a:extLst>
              </p:cNvPr>
              <p:cNvGraphicFramePr>
                <a:graphicFrameLocks noChangeAspect="1"/>
              </p:cNvGraphicFramePr>
              <p:nvPr>
                <p:extLst>
                  <p:ext uri="{D42A27DB-BD31-4B8C-83A1-F6EECF244321}">
                    <p14:modId xmlns:p14="http://schemas.microsoft.com/office/powerpoint/2010/main" val="653461718"/>
                  </p:ext>
                </p:extLst>
              </p:nvPr>
            </p:nvGraphicFramePr>
            <p:xfrm>
              <a:off x="9727190" y="2269130"/>
              <a:ext cx="4724073" cy="6914672"/>
            </p:xfrm>
            <a:graphic>
              <a:graphicData uri="http://schemas.microsoft.com/office/drawing/2017/model3d">
                <am3d:model3d r:embed="rId4">
                  <am3d:spPr>
                    <a:xfrm>
                      <a:off x="0" y="0"/>
                      <a:ext cx="4724073" cy="6914672"/>
                    </a:xfrm>
                    <a:prstGeom prst="rect">
                      <a:avLst/>
                    </a:prstGeom>
                  </am3d:spPr>
                  <am3d:camera>
                    <am3d:pos x="0" y="0" z="57952370"/>
                    <am3d:up dx="0" dy="36000000" dz="0"/>
                    <am3d:lookAt x="0" y="0" z="0"/>
                    <am3d:perspective fov="2700000"/>
                  </am3d:camera>
                  <am3d:trans>
                    <am3d:meterPerModelUnit n="3467" d="1000000"/>
                    <am3d:preTrans dx="523195" dy="-280710" dz="11235090"/>
                    <am3d:scale>
                      <am3d:sx n="1000000" d="1000000"/>
                      <am3d:sy n="1000000" d="1000000"/>
                      <am3d:sz n="1000000" d="1000000"/>
                    </am3d:scale>
                    <am3d:rot ax="-5398362" ay="141687" az="-5359334"/>
                    <am3d:postTrans dx="0" dy="0" dz="0"/>
                  </am3d:trans>
                  <am3d:raster rName="Office3DRenderer" rVer="16.0.8326">
                    <am3d:blip r:embed="rId5"/>
                  </am3d:raster>
                  <am3d:objViewport viewportSz="85719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BD98AC38-1353-B4AF-B623-D03731F44DBB}"/>
                  </a:ext>
                </a:extLst>
              </p:cNvPr>
              <p:cNvPicPr>
                <a:picLocks noGrp="1" noRot="1" noChangeAspect="1" noMove="1" noResize="1" noEditPoints="1" noAdjustHandles="1" noChangeArrowheads="1" noChangeShapeType="1" noCrop="1"/>
              </p:cNvPicPr>
              <p:nvPr/>
            </p:nvPicPr>
            <p:blipFill>
              <a:blip r:embed="rId5"/>
              <a:stretch>
                <a:fillRect/>
              </a:stretch>
            </p:blipFill>
            <p:spPr>
              <a:xfrm>
                <a:off x="9727190" y="2269130"/>
                <a:ext cx="4724073" cy="691467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680A22D0-5015-9BE6-D53E-87ECA9761545}"/>
                  </a:ext>
                </a:extLst>
              </p:cNvPr>
              <p:cNvGraphicFramePr>
                <a:graphicFrameLocks noChangeAspect="1"/>
              </p:cNvGraphicFramePr>
              <p:nvPr>
                <p:extLst>
                  <p:ext uri="{D42A27DB-BD31-4B8C-83A1-F6EECF244321}">
                    <p14:modId xmlns:p14="http://schemas.microsoft.com/office/powerpoint/2010/main" val="538716947"/>
                  </p:ext>
                </p:extLst>
              </p:nvPr>
            </p:nvGraphicFramePr>
            <p:xfrm>
              <a:off x="3273037" y="1583371"/>
              <a:ext cx="4304441" cy="7768493"/>
            </p:xfrm>
            <a:graphic>
              <a:graphicData uri="http://schemas.microsoft.com/office/drawing/2017/model3d">
                <am3d:model3d r:embed="rId6">
                  <am3d:spPr>
                    <a:xfrm>
                      <a:off x="0" y="0"/>
                      <a:ext cx="4304441" cy="7768493"/>
                    </a:xfrm>
                    <a:prstGeom prst="rect">
                      <a:avLst/>
                    </a:prstGeom>
                  </am3d:spPr>
                  <am3d:camera>
                    <am3d:pos x="0" y="0" z="56423532"/>
                    <am3d:up dx="0" dy="36000000" dz="0"/>
                    <am3d:lookAt x="0" y="0" z="0"/>
                    <am3d:perspective fov="2700000"/>
                  </am3d:camera>
                  <am3d:trans>
                    <am3d:meterPerModelUnit n="5449" d="1000000"/>
                    <am3d:preTrans dx="-43659028" dy="20256108" dz="10348416"/>
                    <am3d:scale>
                      <am3d:sx n="1000000" d="1000000"/>
                      <am3d:sy n="1000000" d="1000000"/>
                      <am3d:sz n="1000000" d="1000000"/>
                    </am3d:scale>
                    <am3d:rot ax="-1369852" ay="2275342" az="9929627"/>
                    <am3d:postTrans dx="0" dy="0" dz="0"/>
                  </am3d:trans>
                  <am3d:raster rName="Office3DRenderer" rVer="16.0.8326">
                    <am3d:blip r:embed="rId7"/>
                  </am3d:raster>
                  <am3d:objViewport viewportSz="86293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680A22D0-5015-9BE6-D53E-87ECA9761545}"/>
                  </a:ext>
                </a:extLst>
              </p:cNvPr>
              <p:cNvPicPr>
                <a:picLocks noGrp="1" noRot="1" noChangeAspect="1" noMove="1" noResize="1" noEditPoints="1" noAdjustHandles="1" noChangeArrowheads="1" noChangeShapeType="1" noCrop="1"/>
              </p:cNvPicPr>
              <p:nvPr/>
            </p:nvPicPr>
            <p:blipFill>
              <a:blip r:embed="rId7"/>
              <a:stretch>
                <a:fillRect/>
              </a:stretch>
            </p:blipFill>
            <p:spPr>
              <a:xfrm>
                <a:off x="3273037" y="1583371"/>
                <a:ext cx="4304441" cy="7768493"/>
              </a:xfrm>
              <a:prstGeom prst="rect">
                <a:avLst/>
              </a:prstGeom>
            </p:spPr>
          </p:pic>
        </mc:Fallback>
      </mc:AlternateContent>
      <p:sp>
        <p:nvSpPr>
          <p:cNvPr id="12" name="object 8">
            <a:extLst>
              <a:ext uri="{FF2B5EF4-FFF2-40B4-BE49-F238E27FC236}">
                <a16:creationId xmlns:a16="http://schemas.microsoft.com/office/drawing/2014/main" id="{C38FC831-2B38-3765-E0F0-DBB3B5BE9AF5}"/>
              </a:ext>
            </a:extLst>
          </p:cNvPr>
          <p:cNvSpPr txBox="1"/>
          <p:nvPr/>
        </p:nvSpPr>
        <p:spPr>
          <a:xfrm>
            <a:off x="15471420" y="9467235"/>
            <a:ext cx="2130780" cy="243656"/>
          </a:xfrm>
          <a:prstGeom prst="rect">
            <a:avLst/>
          </a:prstGeom>
        </p:spPr>
        <p:txBody>
          <a:bodyPr vert="horz" wrap="square" lIns="0" tIns="12700" rIns="0" bIns="0" rtlCol="0">
            <a:spAutoFit/>
          </a:bodyPr>
          <a:lstStyle/>
          <a:p>
            <a:pPr marL="12700">
              <a:lnSpc>
                <a:spcPct val="100000"/>
              </a:lnSpc>
              <a:spcBef>
                <a:spcPts val="100"/>
              </a:spcBef>
            </a:pPr>
            <a:r>
              <a:rPr lang="en-IN" sz="1500" spc="95" dirty="0">
                <a:solidFill>
                  <a:srgbClr val="FFFFFF"/>
                </a:solidFill>
                <a:latin typeface="Tahoma"/>
                <a:cs typeface="Tahoma"/>
              </a:rPr>
              <a:t>Team Id: </a:t>
            </a:r>
            <a:r>
              <a:rPr sz="1500" spc="95" dirty="0">
                <a:solidFill>
                  <a:srgbClr val="FFFFFF"/>
                </a:solidFill>
                <a:latin typeface="Tahoma"/>
                <a:cs typeface="Tahoma"/>
              </a:rPr>
              <a:t>HA-220502</a:t>
            </a:r>
            <a:endParaRPr sz="1500" dirty="0">
              <a:latin typeface="Tahoma"/>
              <a:cs typeface="Tahoma"/>
            </a:endParaRPr>
          </a:p>
        </p:txBody>
      </p:sp>
      <p:sp>
        <p:nvSpPr>
          <p:cNvPr id="4" name="Rectangle 3">
            <a:extLst>
              <a:ext uri="{FF2B5EF4-FFF2-40B4-BE49-F238E27FC236}">
                <a16:creationId xmlns:a16="http://schemas.microsoft.com/office/drawing/2014/main" id="{F46B5BE8-95A8-1A21-816C-2631D74C264F}"/>
              </a:ext>
            </a:extLst>
          </p:cNvPr>
          <p:cNvSpPr/>
          <p:nvPr/>
        </p:nvSpPr>
        <p:spPr>
          <a:xfrm>
            <a:off x="625588" y="3162281"/>
            <a:ext cx="2523896"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Prototype</a:t>
            </a:r>
          </a:p>
        </p:txBody>
      </p:sp>
      <p:sp>
        <p:nvSpPr>
          <p:cNvPr id="8" name="Rectangle 7">
            <a:extLst>
              <a:ext uri="{FF2B5EF4-FFF2-40B4-BE49-F238E27FC236}">
                <a16:creationId xmlns:a16="http://schemas.microsoft.com/office/drawing/2014/main" id="{0B3078F7-7454-85A4-6995-733F886D98F7}"/>
              </a:ext>
            </a:extLst>
          </p:cNvPr>
          <p:cNvSpPr/>
          <p:nvPr/>
        </p:nvSpPr>
        <p:spPr>
          <a:xfrm>
            <a:off x="14752831" y="2823726"/>
            <a:ext cx="2397964" cy="1446550"/>
          </a:xfrm>
          <a:prstGeom prst="rect">
            <a:avLst/>
          </a:prstGeom>
          <a:noFill/>
        </p:spPr>
        <p:txBody>
          <a:bodyPr wrap="none" lIns="91440" tIns="45720" rIns="91440" bIns="45720">
            <a:spAutoFit/>
          </a:bodyPr>
          <a:lstStyle/>
          <a:p>
            <a:pPr algn="ct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Proposed</a:t>
            </a:r>
          </a:p>
          <a:p>
            <a:pPr algn="ct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Product</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20000" fill="hold"/>
                                        <p:tgtEl>
                                          <p:spTgt spid="9"/>
                                        </p:tgtEl>
                                        <p:attrNameLst>
                                          <p:attrName>3d.view.rotation.y</p:attrName>
                                        </p:attrNameLst>
                                      </p:cBhvr>
                                    </p:animRot>
                                  </p:childTnLst>
                                </p:cTn>
                              </p:par>
                              <p:par>
                                <p:cTn id="7" presetID="37" presetClass="emph" presetSubtype="2" repeatCount="indefinite" fill="hold" nodeType="withEffect">
                                  <p:stCondLst>
                                    <p:cond delay="0"/>
                                  </p:stCondLst>
                                  <p:childTnLst>
                                    <p:animRot by="21600000">
                                      <p:cBhvr>
                                        <p:cTn id="8" dur="20000" fill="hold"/>
                                        <p:tgtEl>
                                          <p:spTgt spid="10"/>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8980901"/>
            <a:ext cx="18288000" cy="9525"/>
          </a:xfrm>
          <a:custGeom>
            <a:avLst/>
            <a:gdLst/>
            <a:ahLst/>
            <a:cxnLst/>
            <a:rect l="l" t="t" r="r" b="b"/>
            <a:pathLst>
              <a:path w="18288000" h="9525">
                <a:moveTo>
                  <a:pt x="0" y="9525"/>
                </a:moveTo>
                <a:lnTo>
                  <a:pt x="0" y="0"/>
                </a:lnTo>
                <a:lnTo>
                  <a:pt x="18288000" y="0"/>
                </a:lnTo>
                <a:lnTo>
                  <a:pt x="18288000" y="9525"/>
                </a:lnTo>
                <a:lnTo>
                  <a:pt x="0" y="9525"/>
                </a:lnTo>
                <a:close/>
              </a:path>
            </a:pathLst>
          </a:custGeom>
          <a:solidFill>
            <a:srgbClr val="BDBDBD"/>
          </a:solidFill>
        </p:spPr>
        <p:txBody>
          <a:bodyPr wrap="square" lIns="0" tIns="0" rIns="0" bIns="0" rtlCol="0"/>
          <a:lstStyle/>
          <a:p>
            <a:endParaRPr/>
          </a:p>
        </p:txBody>
      </p:sp>
      <p:sp>
        <p:nvSpPr>
          <p:cNvPr id="4" name="object 4"/>
          <p:cNvSpPr txBox="1"/>
          <p:nvPr/>
        </p:nvSpPr>
        <p:spPr>
          <a:xfrm>
            <a:off x="9222983" y="7056663"/>
            <a:ext cx="175895" cy="574040"/>
          </a:xfrm>
          <a:prstGeom prst="rect">
            <a:avLst/>
          </a:prstGeom>
        </p:spPr>
        <p:txBody>
          <a:bodyPr vert="horz" wrap="square" lIns="0" tIns="12700" rIns="0" bIns="0" rtlCol="0">
            <a:spAutoFit/>
          </a:bodyPr>
          <a:lstStyle/>
          <a:p>
            <a:pPr marL="12700">
              <a:lnSpc>
                <a:spcPct val="100000"/>
              </a:lnSpc>
              <a:spcBef>
                <a:spcPts val="100"/>
              </a:spcBef>
            </a:pPr>
            <a:r>
              <a:rPr sz="3600" spc="-1100">
                <a:solidFill>
                  <a:srgbClr val="DF392A"/>
                </a:solidFill>
                <a:latin typeface="Lucida Sans Unicode"/>
                <a:cs typeface="Lucida Sans Unicode"/>
              </a:rPr>
              <a:t>•</a:t>
            </a:r>
            <a:endParaRPr sz="3600">
              <a:latin typeface="Lucida Sans Unicode"/>
              <a:cs typeface="Lucida Sans Unicode"/>
            </a:endParaRPr>
          </a:p>
        </p:txBody>
      </p:sp>
      <p:sp>
        <p:nvSpPr>
          <p:cNvPr id="5" name="object 5"/>
          <p:cNvSpPr txBox="1"/>
          <p:nvPr/>
        </p:nvSpPr>
        <p:spPr>
          <a:xfrm>
            <a:off x="9222983" y="5163153"/>
            <a:ext cx="8032115" cy="3659592"/>
          </a:xfrm>
          <a:prstGeom prst="rect">
            <a:avLst/>
          </a:prstGeom>
        </p:spPr>
        <p:txBody>
          <a:bodyPr vert="horz" wrap="square" lIns="0" tIns="99695" rIns="0" bIns="0" rtlCol="0">
            <a:spAutoFit/>
          </a:bodyPr>
          <a:lstStyle/>
          <a:p>
            <a:pPr marL="927100" indent="-914400">
              <a:lnSpc>
                <a:spcPct val="100000"/>
              </a:lnSpc>
              <a:spcBef>
                <a:spcPts val="785"/>
              </a:spcBef>
              <a:buClr>
                <a:srgbClr val="DF392A"/>
              </a:buClr>
              <a:buSzPct val="130909"/>
              <a:buFont typeface="Lucida Sans Unicode"/>
              <a:buChar char="•"/>
              <a:tabLst>
                <a:tab pos="926465" algn="l"/>
                <a:tab pos="927100" algn="l"/>
              </a:tabLst>
            </a:pPr>
            <a:r>
              <a:rPr sz="2750" dirty="0">
                <a:solidFill>
                  <a:srgbClr val="121212"/>
                </a:solidFill>
                <a:latin typeface="Arial MT"/>
                <a:cs typeface="Arial MT"/>
              </a:rPr>
              <a:t>It is based on BLE Mesh protocol.</a:t>
            </a:r>
            <a:endParaRPr sz="2750" dirty="0">
              <a:latin typeface="Arial MT"/>
              <a:cs typeface="Arial MT"/>
            </a:endParaRPr>
          </a:p>
          <a:p>
            <a:pPr marL="927100" marR="5080" indent="-914400">
              <a:lnSpc>
                <a:spcPct val="152300"/>
              </a:lnSpc>
              <a:buClr>
                <a:srgbClr val="DF392A"/>
              </a:buClr>
              <a:buSzPct val="130909"/>
              <a:buFont typeface="Lucida Sans Unicode"/>
              <a:buChar char="•"/>
              <a:tabLst>
                <a:tab pos="926465" algn="l"/>
                <a:tab pos="927100" algn="l"/>
                <a:tab pos="5187315" algn="l"/>
              </a:tabLst>
            </a:pPr>
            <a:r>
              <a:rPr sz="2750" dirty="0">
                <a:solidFill>
                  <a:srgbClr val="121212"/>
                </a:solidFill>
                <a:latin typeface="Arial MT"/>
                <a:cs typeface="Arial MT"/>
              </a:rPr>
              <a:t>The BLE Mesh protocol uses very low power</a:t>
            </a:r>
            <a:r>
              <a:rPr lang="en-IN" sz="2750" dirty="0">
                <a:solidFill>
                  <a:srgbClr val="121212"/>
                </a:solidFill>
                <a:latin typeface="Arial MT"/>
                <a:cs typeface="Arial MT"/>
              </a:rPr>
              <a:t> </a:t>
            </a:r>
            <a:r>
              <a:rPr sz="2750" dirty="0">
                <a:solidFill>
                  <a:srgbClr val="121212"/>
                </a:solidFill>
                <a:latin typeface="Arial MT"/>
                <a:cs typeface="Arial MT"/>
              </a:rPr>
              <a:t>compared to other protocols such as</a:t>
            </a:r>
            <a:r>
              <a:rPr lang="en-IN" sz="2750" dirty="0">
                <a:solidFill>
                  <a:srgbClr val="121212"/>
                </a:solidFill>
                <a:latin typeface="Arial MT"/>
                <a:cs typeface="Arial MT"/>
              </a:rPr>
              <a:t> </a:t>
            </a:r>
            <a:r>
              <a:rPr sz="2750" dirty="0" err="1">
                <a:solidFill>
                  <a:srgbClr val="121212"/>
                </a:solidFill>
                <a:latin typeface="Arial MT"/>
                <a:cs typeface="Arial MT"/>
              </a:rPr>
              <a:t>Zigbe</a:t>
            </a:r>
            <a:r>
              <a:rPr lang="en-IN" sz="2750" dirty="0">
                <a:solidFill>
                  <a:srgbClr val="121212"/>
                </a:solidFill>
                <a:latin typeface="Arial MT"/>
                <a:cs typeface="Arial MT"/>
              </a:rPr>
              <a:t>e </a:t>
            </a:r>
            <a:r>
              <a:rPr sz="2750" dirty="0">
                <a:solidFill>
                  <a:srgbClr val="121212"/>
                </a:solidFill>
                <a:latin typeface="Arial MT"/>
                <a:cs typeface="Arial MT"/>
              </a:rPr>
              <a:t>and</a:t>
            </a:r>
            <a:r>
              <a:rPr lang="en-IN" sz="2750" dirty="0">
                <a:solidFill>
                  <a:srgbClr val="121212"/>
                </a:solidFill>
                <a:latin typeface="Arial MT"/>
                <a:cs typeface="Arial MT"/>
              </a:rPr>
              <a:t> </a:t>
            </a:r>
            <a:r>
              <a:rPr sz="2750" dirty="0">
                <a:solidFill>
                  <a:srgbClr val="121212"/>
                </a:solidFill>
                <a:latin typeface="Arial MT"/>
                <a:cs typeface="Arial MT"/>
              </a:rPr>
              <a:t>Wi-Fi</a:t>
            </a:r>
            <a:endParaRPr lang="en-US" sz="2750" dirty="0">
              <a:latin typeface="Arial MT"/>
              <a:cs typeface="Arial MT"/>
            </a:endParaRPr>
          </a:p>
          <a:p>
            <a:pPr marL="927100" marR="5080" indent="-914400">
              <a:lnSpc>
                <a:spcPct val="152300"/>
              </a:lnSpc>
              <a:buClr>
                <a:srgbClr val="DF392A"/>
              </a:buClr>
              <a:buSzPct val="130909"/>
              <a:buFont typeface="Lucida Sans Unicode"/>
              <a:buChar char="•"/>
              <a:tabLst>
                <a:tab pos="926465" algn="l"/>
                <a:tab pos="927100" algn="l"/>
                <a:tab pos="5187315" algn="l"/>
              </a:tabLst>
            </a:pPr>
            <a:r>
              <a:rPr lang="en-US" sz="2750" dirty="0">
                <a:solidFill>
                  <a:srgbClr val="121212"/>
                </a:solidFill>
                <a:latin typeface="Arial MT"/>
                <a:cs typeface="Arial MT"/>
              </a:rPr>
              <a:t>We have faster and reliable communication between nodes as it is a local network.</a:t>
            </a:r>
            <a:endParaRPr lang="en-US" sz="2750" dirty="0">
              <a:latin typeface="Arial MT"/>
              <a:cs typeface="Arial MT"/>
            </a:endParaRPr>
          </a:p>
        </p:txBody>
      </p:sp>
      <p:sp>
        <p:nvSpPr>
          <p:cNvPr id="6" name="object 6"/>
          <p:cNvSpPr txBox="1">
            <a:spLocks noGrp="1"/>
          </p:cNvSpPr>
          <p:nvPr>
            <p:ph type="title"/>
          </p:nvPr>
        </p:nvSpPr>
        <p:spPr>
          <a:xfrm>
            <a:off x="9222983" y="1717588"/>
            <a:ext cx="3959617" cy="505267"/>
          </a:xfrm>
          <a:prstGeom prst="rect">
            <a:avLst/>
          </a:prstGeom>
        </p:spPr>
        <p:txBody>
          <a:bodyPr vert="horz" wrap="square" lIns="0" tIns="12700" rIns="0" bIns="0" rtlCol="0">
            <a:spAutoFit/>
          </a:bodyPr>
          <a:lstStyle/>
          <a:p>
            <a:pPr marL="12700">
              <a:lnSpc>
                <a:spcPct val="100000"/>
              </a:lnSpc>
              <a:spcBef>
                <a:spcPts val="100"/>
              </a:spcBef>
            </a:pPr>
            <a:r>
              <a:rPr lang="en-IN" sz="3200" spc="125" dirty="0">
                <a:latin typeface="Tahoma"/>
                <a:cs typeface="Tahoma"/>
              </a:rPr>
              <a:t>SMART</a:t>
            </a:r>
            <a:r>
              <a:rPr lang="en-IN" sz="3200" spc="-250" dirty="0">
                <a:latin typeface="Tahoma"/>
                <a:cs typeface="Tahoma"/>
              </a:rPr>
              <a:t> </a:t>
            </a:r>
            <a:r>
              <a:rPr lang="en-IN" sz="3200" dirty="0">
                <a:latin typeface="Tahoma"/>
                <a:cs typeface="Tahoma"/>
              </a:rPr>
              <a:t>SWITCHES</a:t>
            </a:r>
          </a:p>
        </p:txBody>
      </p:sp>
      <p:sp>
        <p:nvSpPr>
          <p:cNvPr id="12" name="object 12"/>
          <p:cNvSpPr txBox="1">
            <a:spLocks noGrp="1"/>
          </p:cNvSpPr>
          <p:nvPr>
            <p:ph type="dt" sz="half" idx="6"/>
          </p:nvPr>
        </p:nvSpPr>
        <p:spPr>
          <a:prstGeom prst="rect">
            <a:avLst/>
          </a:prstGeom>
        </p:spPr>
        <p:txBody>
          <a:bodyPr vert="horz" wrap="square" lIns="0" tIns="6350" rIns="0" bIns="0" rtlCol="0">
            <a:spAutoFit/>
          </a:bodyPr>
          <a:lstStyle/>
          <a:p>
            <a:pPr marL="12700">
              <a:lnSpc>
                <a:spcPct val="100000"/>
              </a:lnSpc>
              <a:spcBef>
                <a:spcPts val="50"/>
              </a:spcBef>
            </a:pPr>
            <a:r>
              <a:rPr spc="85"/>
              <a:t>2</a:t>
            </a:r>
            <a:r>
              <a:rPr spc="114"/>
              <a:t>0</a:t>
            </a:r>
            <a:r>
              <a:rPr spc="85"/>
              <a:t>22</a:t>
            </a:r>
          </a:p>
        </p:txBody>
      </p:sp>
      <p:sp>
        <p:nvSpPr>
          <p:cNvPr id="7" name="object 7"/>
          <p:cNvSpPr txBox="1"/>
          <p:nvPr/>
        </p:nvSpPr>
        <p:spPr>
          <a:xfrm>
            <a:off x="9222983" y="2470063"/>
            <a:ext cx="7578090" cy="2577465"/>
          </a:xfrm>
          <a:prstGeom prst="rect">
            <a:avLst/>
          </a:prstGeom>
        </p:spPr>
        <p:txBody>
          <a:bodyPr vert="horz" wrap="square" lIns="0" tIns="12700" rIns="0" bIns="0" rtlCol="0">
            <a:spAutoFit/>
          </a:bodyPr>
          <a:lstStyle/>
          <a:p>
            <a:pPr marL="12700">
              <a:lnSpc>
                <a:spcPct val="100000"/>
              </a:lnSpc>
              <a:spcBef>
                <a:spcPts val="100"/>
              </a:spcBef>
            </a:pPr>
            <a:r>
              <a:rPr sz="2700">
                <a:solidFill>
                  <a:srgbClr val="121212"/>
                </a:solidFill>
                <a:latin typeface="Tahoma"/>
                <a:cs typeface="Tahoma"/>
              </a:rPr>
              <a:t>Make dumb devices smart and power efficient</a:t>
            </a:r>
            <a:endParaRPr sz="2700">
              <a:latin typeface="Tahoma"/>
              <a:cs typeface="Tahoma"/>
            </a:endParaRPr>
          </a:p>
          <a:p>
            <a:pPr marL="927100" marR="5080" indent="-914400">
              <a:lnSpc>
                <a:spcPct val="152300"/>
              </a:lnSpc>
              <a:spcBef>
                <a:spcPts val="1775"/>
              </a:spcBef>
              <a:buClr>
                <a:srgbClr val="DF392A"/>
              </a:buClr>
              <a:buSzPct val="130909"/>
              <a:buFont typeface="Lucida Sans Unicode"/>
              <a:buChar char="•"/>
              <a:tabLst>
                <a:tab pos="926465" algn="l"/>
                <a:tab pos="927100" algn="l"/>
              </a:tabLst>
            </a:pPr>
            <a:r>
              <a:rPr sz="2750">
                <a:solidFill>
                  <a:srgbClr val="121212"/>
                </a:solidFill>
                <a:latin typeface="Arial MT"/>
                <a:cs typeface="Arial MT"/>
              </a:rPr>
              <a:t>Smart switches: Our designed smart switch can  replaced existing household switches as it fits in the  same switch size</a:t>
            </a:r>
            <a:endParaRPr sz="2750">
              <a:latin typeface="Arial MT"/>
              <a:cs typeface="Arial MT"/>
            </a:endParaRPr>
          </a:p>
        </p:txBody>
      </p:sp>
      <p:grpSp>
        <p:nvGrpSpPr>
          <p:cNvPr id="8" name="object 8"/>
          <p:cNvGrpSpPr/>
          <p:nvPr/>
        </p:nvGrpSpPr>
        <p:grpSpPr>
          <a:xfrm>
            <a:off x="324772" y="2467161"/>
            <a:ext cx="9260691" cy="7904198"/>
            <a:chOff x="301566" y="2382801"/>
            <a:chExt cx="9260691" cy="7904198"/>
          </a:xfrm>
        </p:grpSpPr>
        <p:pic>
          <p:nvPicPr>
            <p:cNvPr id="9" name="object 9"/>
            <p:cNvPicPr/>
            <p:nvPr/>
          </p:nvPicPr>
          <p:blipFill>
            <a:blip r:embed="rId2" cstate="print"/>
            <a:stretch>
              <a:fillRect/>
            </a:stretch>
          </p:blipFill>
          <p:spPr>
            <a:xfrm>
              <a:off x="301566" y="2382801"/>
              <a:ext cx="8582040" cy="4886313"/>
            </a:xfrm>
            <a:prstGeom prst="rect">
              <a:avLst/>
            </a:prstGeom>
          </p:spPr>
        </p:pic>
        <p:pic>
          <p:nvPicPr>
            <p:cNvPr id="10" name="object 10"/>
            <p:cNvPicPr/>
            <p:nvPr/>
          </p:nvPicPr>
          <p:blipFill>
            <a:blip r:embed="rId3" cstate="print"/>
            <a:stretch>
              <a:fillRect/>
            </a:stretch>
          </p:blipFill>
          <p:spPr>
            <a:xfrm>
              <a:off x="2847993" y="5365135"/>
              <a:ext cx="6714264" cy="4921864"/>
            </a:xfrm>
            <a:prstGeom prst="rect">
              <a:avLst/>
            </a:prstGeom>
          </p:spPr>
        </p:pic>
      </p:grpSp>
      <p:sp>
        <p:nvSpPr>
          <p:cNvPr id="11" name="object 6">
            <a:extLst>
              <a:ext uri="{FF2B5EF4-FFF2-40B4-BE49-F238E27FC236}">
                <a16:creationId xmlns:a16="http://schemas.microsoft.com/office/drawing/2014/main" id="{7D34CFDF-789E-F76A-0B79-FEF850A8DBC4}"/>
              </a:ext>
            </a:extLst>
          </p:cNvPr>
          <p:cNvSpPr txBox="1"/>
          <p:nvPr/>
        </p:nvSpPr>
        <p:spPr>
          <a:xfrm>
            <a:off x="15385750" y="9458529"/>
            <a:ext cx="2101515" cy="243656"/>
          </a:xfrm>
          <a:prstGeom prst="rect">
            <a:avLst/>
          </a:prstGeom>
        </p:spPr>
        <p:txBody>
          <a:bodyPr vert="horz" wrap="square" lIns="0" tIns="12700" rIns="0" bIns="0" rtlCol="0">
            <a:spAutoFit/>
          </a:bodyPr>
          <a:lstStyle/>
          <a:p>
            <a:pPr marL="12700">
              <a:spcBef>
                <a:spcPts val="100"/>
              </a:spcBef>
            </a:pPr>
            <a:r>
              <a:rPr lang="en-IN" sz="1500" spc="95" dirty="0">
                <a:solidFill>
                  <a:srgbClr val="121212"/>
                </a:solidFill>
                <a:latin typeface="Tahoma"/>
                <a:cs typeface="Tahoma"/>
              </a:rPr>
              <a:t>Team ID: </a:t>
            </a:r>
            <a:r>
              <a:rPr sz="1500" spc="95" dirty="0">
                <a:solidFill>
                  <a:srgbClr val="121212"/>
                </a:solidFill>
                <a:latin typeface="Tahoma"/>
                <a:cs typeface="Tahoma"/>
              </a:rPr>
              <a:t>H</a:t>
            </a:r>
            <a:r>
              <a:rPr lang="en-IN" sz="1500" spc="95" dirty="0">
                <a:solidFill>
                  <a:srgbClr val="121212"/>
                </a:solidFill>
                <a:latin typeface="Tahoma"/>
                <a:cs typeface="Tahoma"/>
              </a:rPr>
              <a:t>A-</a:t>
            </a:r>
            <a:r>
              <a:rPr sz="1500" spc="95" dirty="0">
                <a:solidFill>
                  <a:srgbClr val="121212"/>
                </a:solidFill>
                <a:latin typeface="Tahoma"/>
                <a:cs typeface="Tahoma"/>
              </a:rPr>
              <a:t>220502</a:t>
            </a:r>
            <a:endParaRPr sz="1500" dirty="0">
              <a:latin typeface="Tahoma"/>
              <a:cs typeface="Tahom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478680" y="3"/>
            <a:ext cx="5809319" cy="4570457"/>
          </a:xfrm>
          <a:prstGeom prst="rect">
            <a:avLst/>
          </a:prstGeom>
        </p:spPr>
      </p:pic>
      <p:sp>
        <p:nvSpPr>
          <p:cNvPr id="3" name="object 3"/>
          <p:cNvSpPr/>
          <p:nvPr/>
        </p:nvSpPr>
        <p:spPr>
          <a:xfrm>
            <a:off x="0" y="8980901"/>
            <a:ext cx="18288000" cy="9525"/>
          </a:xfrm>
          <a:custGeom>
            <a:avLst/>
            <a:gdLst/>
            <a:ahLst/>
            <a:cxnLst/>
            <a:rect l="l" t="t" r="r" b="b"/>
            <a:pathLst>
              <a:path w="18288000" h="9525">
                <a:moveTo>
                  <a:pt x="0" y="9525"/>
                </a:moveTo>
                <a:lnTo>
                  <a:pt x="0" y="0"/>
                </a:lnTo>
                <a:lnTo>
                  <a:pt x="18288000" y="0"/>
                </a:lnTo>
                <a:lnTo>
                  <a:pt x="18288000" y="9525"/>
                </a:lnTo>
                <a:lnTo>
                  <a:pt x="0" y="9525"/>
                </a:lnTo>
                <a:close/>
              </a:path>
            </a:pathLst>
          </a:custGeom>
          <a:solidFill>
            <a:srgbClr val="BDBDBD"/>
          </a:solidFill>
        </p:spPr>
        <p:txBody>
          <a:bodyPr wrap="square" lIns="0" tIns="0" rIns="0" bIns="0" rtlCol="0"/>
          <a:lstStyle/>
          <a:p>
            <a:endParaRPr/>
          </a:p>
        </p:txBody>
      </p:sp>
      <p:sp>
        <p:nvSpPr>
          <p:cNvPr id="4" name="object 4"/>
          <p:cNvSpPr txBox="1"/>
          <p:nvPr/>
        </p:nvSpPr>
        <p:spPr>
          <a:xfrm>
            <a:off x="8977314" y="2390745"/>
            <a:ext cx="8053705" cy="4802661"/>
          </a:xfrm>
          <a:prstGeom prst="rect">
            <a:avLst/>
          </a:prstGeom>
        </p:spPr>
        <p:txBody>
          <a:bodyPr vert="horz" wrap="square" lIns="0" tIns="4445" rIns="0" bIns="0" rtlCol="0">
            <a:spAutoFit/>
          </a:bodyPr>
          <a:lstStyle/>
          <a:p>
            <a:pPr marL="469900" marR="803275" indent="-457200">
              <a:lnSpc>
                <a:spcPct val="102299"/>
              </a:lnSpc>
              <a:spcBef>
                <a:spcPts val="35"/>
              </a:spcBef>
              <a:buClr>
                <a:srgbClr val="DF392A"/>
              </a:buClr>
              <a:buSzPct val="87272"/>
              <a:buFont typeface="Arial" panose="020B0604020202020204" pitchFamily="34" charset="0"/>
              <a:buChar char="•"/>
              <a:tabLst>
                <a:tab pos="621665" algn="l"/>
                <a:tab pos="622300" algn="l"/>
              </a:tabLst>
            </a:pPr>
            <a:r>
              <a:rPr sz="2800" dirty="0">
                <a:solidFill>
                  <a:srgbClr val="121212"/>
                </a:solidFill>
                <a:latin typeface="Tahoma" panose="020B0604030504040204" pitchFamily="34" charset="0"/>
                <a:ea typeface="Tahoma" panose="020B0604030504040204" pitchFamily="34" charset="0"/>
                <a:cs typeface="Tahoma" panose="020B0604030504040204" pitchFamily="34" charset="0"/>
              </a:rPr>
              <a:t>Detect RS</a:t>
            </a:r>
            <a:r>
              <a:rPr lang="en-IN" sz="2800" dirty="0">
                <a:solidFill>
                  <a:srgbClr val="121212"/>
                </a:solidFill>
                <a:latin typeface="Tahoma" panose="020B0604030504040204" pitchFamily="34" charset="0"/>
                <a:ea typeface="Tahoma" panose="020B0604030504040204" pitchFamily="34" charset="0"/>
                <a:cs typeface="Tahoma" panose="020B0604030504040204" pitchFamily="34" charset="0"/>
              </a:rPr>
              <a:t>SI</a:t>
            </a:r>
            <a:r>
              <a:rPr sz="2800" dirty="0">
                <a:solidFill>
                  <a:srgbClr val="121212"/>
                </a:solidFill>
                <a:latin typeface="Tahoma" panose="020B0604030504040204" pitchFamily="34" charset="0"/>
                <a:ea typeface="Tahoma" panose="020B0604030504040204" pitchFamily="34" charset="0"/>
                <a:cs typeface="Tahoma" panose="020B0604030504040204" pitchFamily="34" charset="0"/>
              </a:rPr>
              <a:t> values of BLE devices such as smart  watches to know the users location inside houses</a:t>
            </a:r>
            <a:endParaRPr lang="en-IN" sz="2800" dirty="0">
              <a:solidFill>
                <a:srgbClr val="121212"/>
              </a:solidFill>
              <a:latin typeface="Tahoma" panose="020B0604030504040204" pitchFamily="34" charset="0"/>
              <a:ea typeface="Tahoma" panose="020B0604030504040204" pitchFamily="34" charset="0"/>
              <a:cs typeface="Tahoma" panose="020B0604030504040204" pitchFamily="34" charset="0"/>
            </a:endParaRPr>
          </a:p>
          <a:p>
            <a:pPr marL="12700" marR="803275">
              <a:lnSpc>
                <a:spcPct val="102299"/>
              </a:lnSpc>
              <a:spcBef>
                <a:spcPts val="35"/>
              </a:spcBef>
              <a:buClr>
                <a:srgbClr val="DF392A"/>
              </a:buClr>
              <a:buSzPct val="87272"/>
              <a:tabLst>
                <a:tab pos="621665" algn="l"/>
                <a:tab pos="622300" algn="l"/>
              </a:tabLst>
            </a:pPr>
            <a:endParaRPr lang="en-IN" sz="2800" dirty="0">
              <a:latin typeface="Tahoma" panose="020B0604030504040204" pitchFamily="34" charset="0"/>
              <a:ea typeface="Tahoma" panose="020B0604030504040204" pitchFamily="34" charset="0"/>
              <a:cs typeface="Tahoma" panose="020B0604030504040204" pitchFamily="34" charset="0"/>
            </a:endParaRPr>
          </a:p>
          <a:p>
            <a:pPr marL="469900" marR="803275" indent="-457200">
              <a:lnSpc>
                <a:spcPct val="102299"/>
              </a:lnSpc>
              <a:spcBef>
                <a:spcPts val="35"/>
              </a:spcBef>
              <a:buClr>
                <a:srgbClr val="DF392A"/>
              </a:buClr>
              <a:buSzPct val="87272"/>
              <a:buFont typeface="Arial" panose="020B0604020202020204" pitchFamily="34" charset="0"/>
              <a:buChar char="•"/>
              <a:tabLst>
                <a:tab pos="621665" algn="l"/>
                <a:tab pos="622300" algn="l"/>
              </a:tabLst>
            </a:pPr>
            <a:r>
              <a:rPr sz="2800" dirty="0">
                <a:solidFill>
                  <a:srgbClr val="121212"/>
                </a:solidFill>
                <a:latin typeface="Tahoma" panose="020B0604030504040204" pitchFamily="34" charset="0"/>
                <a:ea typeface="Tahoma" panose="020B0604030504040204" pitchFamily="34" charset="0"/>
                <a:cs typeface="Tahoma" panose="020B0604030504040204" pitchFamily="34" charset="0"/>
              </a:rPr>
              <a:t>Use PIR sensors to detect movement of users inside the house</a:t>
            </a:r>
            <a:endParaRPr lang="en-IN" sz="2800" dirty="0">
              <a:solidFill>
                <a:srgbClr val="121212"/>
              </a:solidFill>
              <a:latin typeface="Tahoma" panose="020B0604030504040204" pitchFamily="34" charset="0"/>
              <a:ea typeface="Tahoma" panose="020B0604030504040204" pitchFamily="34" charset="0"/>
              <a:cs typeface="Tahoma" panose="020B0604030504040204" pitchFamily="34" charset="0"/>
            </a:endParaRPr>
          </a:p>
          <a:p>
            <a:pPr marL="12700" marR="803275">
              <a:lnSpc>
                <a:spcPct val="102299"/>
              </a:lnSpc>
              <a:spcBef>
                <a:spcPts val="35"/>
              </a:spcBef>
              <a:buClr>
                <a:srgbClr val="DF392A"/>
              </a:buClr>
              <a:buSzPct val="87272"/>
              <a:tabLst>
                <a:tab pos="621665" algn="l"/>
                <a:tab pos="622300" algn="l"/>
              </a:tabLst>
            </a:pPr>
            <a:endParaRPr lang="en-IN" sz="2800" dirty="0">
              <a:latin typeface="Tahoma" panose="020B0604030504040204" pitchFamily="34" charset="0"/>
              <a:ea typeface="Tahoma" panose="020B0604030504040204" pitchFamily="34" charset="0"/>
              <a:cs typeface="Tahoma" panose="020B0604030504040204" pitchFamily="34" charset="0"/>
            </a:endParaRPr>
          </a:p>
          <a:p>
            <a:pPr marL="469900" marR="803275" indent="-457200">
              <a:lnSpc>
                <a:spcPct val="102299"/>
              </a:lnSpc>
              <a:spcBef>
                <a:spcPts val="35"/>
              </a:spcBef>
              <a:buClr>
                <a:srgbClr val="DF392A"/>
              </a:buClr>
              <a:buSzPct val="87272"/>
              <a:buFont typeface="Arial" panose="020B0604020202020204" pitchFamily="34" charset="0"/>
              <a:buChar char="•"/>
              <a:tabLst>
                <a:tab pos="621665" algn="l"/>
                <a:tab pos="622300" algn="l"/>
              </a:tabLst>
            </a:pPr>
            <a:r>
              <a:rPr sz="2800" dirty="0">
                <a:solidFill>
                  <a:srgbClr val="121212"/>
                </a:solidFill>
                <a:latin typeface="Tahoma" panose="020B0604030504040204" pitchFamily="34" charset="0"/>
                <a:ea typeface="Tahoma" panose="020B0604030504040204" pitchFamily="34" charset="0"/>
                <a:cs typeface="Tahoma" panose="020B0604030504040204" pitchFamily="34" charset="0"/>
              </a:rPr>
              <a:t>With the help of all this data we can turn on/off  specific lights</a:t>
            </a:r>
            <a:r>
              <a:rPr lang="en-IN" sz="2800" dirty="0">
                <a:solidFill>
                  <a:srgbClr val="121212"/>
                </a:solidFill>
                <a:latin typeface="Tahoma" panose="020B0604030504040204" pitchFamily="34" charset="0"/>
                <a:ea typeface="Tahoma" panose="020B0604030504040204" pitchFamily="34" charset="0"/>
                <a:cs typeface="Tahoma" panose="020B0604030504040204" pitchFamily="34" charset="0"/>
              </a:rPr>
              <a:t> or create scenes</a:t>
            </a:r>
            <a:r>
              <a:rPr sz="2800" dirty="0">
                <a:solidFill>
                  <a:srgbClr val="121212"/>
                </a:solidFill>
                <a:latin typeface="Tahoma" panose="020B0604030504040204" pitchFamily="34" charset="0"/>
                <a:ea typeface="Tahoma" panose="020B0604030504040204" pitchFamily="34" charset="0"/>
                <a:cs typeface="Tahoma" panose="020B0604030504040204" pitchFamily="34" charset="0"/>
              </a:rPr>
              <a:t> in </a:t>
            </a:r>
            <a:r>
              <a:rPr lang="en-IN" sz="2800" dirty="0">
                <a:solidFill>
                  <a:srgbClr val="121212"/>
                </a:solidFill>
                <a:latin typeface="Tahoma" panose="020B0604030504040204" pitchFamily="34" charset="0"/>
                <a:ea typeface="Tahoma" panose="020B0604030504040204" pitchFamily="34" charset="0"/>
                <a:cs typeface="Tahoma" panose="020B0604030504040204" pitchFamily="34" charset="0"/>
              </a:rPr>
              <a:t>the </a:t>
            </a:r>
            <a:r>
              <a:rPr sz="2800" dirty="0">
                <a:solidFill>
                  <a:srgbClr val="121212"/>
                </a:solidFill>
                <a:latin typeface="Tahoma" panose="020B0604030504040204" pitchFamily="34" charset="0"/>
                <a:ea typeface="Tahoma" panose="020B0604030504040204" pitchFamily="34" charset="0"/>
                <a:cs typeface="Tahoma" panose="020B0604030504040204" pitchFamily="34" charset="0"/>
              </a:rPr>
              <a:t>room to save energy whenever lights  are not required</a:t>
            </a:r>
            <a:endParaRPr sz="280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txBox="1">
            <a:spLocks noGrp="1"/>
          </p:cNvSpPr>
          <p:nvPr>
            <p:ph type="title"/>
          </p:nvPr>
        </p:nvSpPr>
        <p:spPr>
          <a:xfrm>
            <a:off x="9222983" y="1485538"/>
            <a:ext cx="4884420" cy="505459"/>
          </a:xfrm>
          <a:prstGeom prst="rect">
            <a:avLst/>
          </a:prstGeom>
        </p:spPr>
        <p:txBody>
          <a:bodyPr vert="horz" wrap="square" lIns="0" tIns="12700" rIns="0" bIns="0" rtlCol="0">
            <a:spAutoFit/>
          </a:bodyPr>
          <a:lstStyle/>
          <a:p>
            <a:pPr marL="12700">
              <a:lnSpc>
                <a:spcPct val="100000"/>
              </a:lnSpc>
              <a:spcBef>
                <a:spcPts val="100"/>
              </a:spcBef>
            </a:pPr>
            <a:r>
              <a:rPr sz="3150" spc="240" dirty="0">
                <a:latin typeface="Tahoma"/>
                <a:cs typeface="Tahoma"/>
              </a:rPr>
              <a:t>OCCUPANCY</a:t>
            </a:r>
            <a:r>
              <a:rPr sz="3150" spc="-200" dirty="0">
                <a:latin typeface="Tahoma"/>
                <a:cs typeface="Tahoma"/>
              </a:rPr>
              <a:t> </a:t>
            </a:r>
            <a:r>
              <a:rPr sz="3150" spc="100" dirty="0">
                <a:latin typeface="Tahoma"/>
                <a:cs typeface="Tahoma"/>
              </a:rPr>
              <a:t>DETECTION</a:t>
            </a:r>
            <a:endParaRPr sz="3150" dirty="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6350" rIns="0" bIns="0" rtlCol="0">
            <a:spAutoFit/>
          </a:bodyPr>
          <a:lstStyle/>
          <a:p>
            <a:pPr marL="12700">
              <a:lnSpc>
                <a:spcPct val="100000"/>
              </a:lnSpc>
              <a:spcBef>
                <a:spcPts val="50"/>
              </a:spcBef>
            </a:pPr>
            <a:r>
              <a:rPr spc="85"/>
              <a:t>2</a:t>
            </a:r>
            <a:r>
              <a:rPr spc="114"/>
              <a:t>0</a:t>
            </a:r>
            <a:r>
              <a:rPr spc="85"/>
              <a:t>22</a:t>
            </a:r>
          </a:p>
        </p:txBody>
      </p:sp>
      <p:grpSp>
        <p:nvGrpSpPr>
          <p:cNvPr id="6" name="object 6"/>
          <p:cNvGrpSpPr/>
          <p:nvPr/>
        </p:nvGrpSpPr>
        <p:grpSpPr>
          <a:xfrm>
            <a:off x="345739" y="1849559"/>
            <a:ext cx="9217025" cy="8437880"/>
            <a:chOff x="345739" y="1849559"/>
            <a:chExt cx="9217025" cy="8437880"/>
          </a:xfrm>
        </p:grpSpPr>
        <p:pic>
          <p:nvPicPr>
            <p:cNvPr id="7" name="object 7"/>
            <p:cNvPicPr/>
            <p:nvPr/>
          </p:nvPicPr>
          <p:blipFill>
            <a:blip r:embed="rId3" cstate="print"/>
            <a:stretch>
              <a:fillRect/>
            </a:stretch>
          </p:blipFill>
          <p:spPr>
            <a:xfrm>
              <a:off x="345739" y="1849559"/>
              <a:ext cx="7905749" cy="6076949"/>
            </a:xfrm>
            <a:prstGeom prst="rect">
              <a:avLst/>
            </a:prstGeom>
          </p:spPr>
        </p:pic>
        <p:pic>
          <p:nvPicPr>
            <p:cNvPr id="8" name="object 8"/>
            <p:cNvPicPr/>
            <p:nvPr/>
          </p:nvPicPr>
          <p:blipFill>
            <a:blip r:embed="rId4" cstate="print"/>
            <a:stretch>
              <a:fillRect/>
            </a:stretch>
          </p:blipFill>
          <p:spPr>
            <a:xfrm>
              <a:off x="2847993" y="5365135"/>
              <a:ext cx="6714264" cy="4921864"/>
            </a:xfrm>
            <a:prstGeom prst="rect">
              <a:avLst/>
            </a:prstGeom>
          </p:spPr>
        </p:pic>
      </p:grpSp>
      <p:sp>
        <p:nvSpPr>
          <p:cNvPr id="9" name="object 6">
            <a:extLst>
              <a:ext uri="{FF2B5EF4-FFF2-40B4-BE49-F238E27FC236}">
                <a16:creationId xmlns:a16="http://schemas.microsoft.com/office/drawing/2014/main" id="{E8DCE2F0-9D3A-5193-B625-D865996C2BD3}"/>
              </a:ext>
            </a:extLst>
          </p:cNvPr>
          <p:cNvSpPr txBox="1"/>
          <p:nvPr/>
        </p:nvSpPr>
        <p:spPr>
          <a:xfrm>
            <a:off x="15385750" y="9458529"/>
            <a:ext cx="2101515" cy="243656"/>
          </a:xfrm>
          <a:prstGeom prst="rect">
            <a:avLst/>
          </a:prstGeom>
        </p:spPr>
        <p:txBody>
          <a:bodyPr vert="horz" wrap="square" lIns="0" tIns="12700" rIns="0" bIns="0" rtlCol="0">
            <a:spAutoFit/>
          </a:bodyPr>
          <a:lstStyle/>
          <a:p>
            <a:pPr marL="12700">
              <a:spcBef>
                <a:spcPts val="100"/>
              </a:spcBef>
            </a:pPr>
            <a:r>
              <a:rPr lang="en-IN" sz="1500" spc="95" dirty="0">
                <a:solidFill>
                  <a:srgbClr val="121212"/>
                </a:solidFill>
                <a:latin typeface="Tahoma"/>
                <a:cs typeface="Tahoma"/>
              </a:rPr>
              <a:t>Team ID: </a:t>
            </a:r>
            <a:r>
              <a:rPr sz="1500" spc="95" dirty="0">
                <a:solidFill>
                  <a:srgbClr val="121212"/>
                </a:solidFill>
                <a:latin typeface="Tahoma"/>
                <a:cs typeface="Tahoma"/>
              </a:rPr>
              <a:t>H</a:t>
            </a:r>
            <a:r>
              <a:rPr lang="en-IN" sz="1500" spc="95" dirty="0">
                <a:solidFill>
                  <a:srgbClr val="121212"/>
                </a:solidFill>
                <a:latin typeface="Tahoma"/>
                <a:cs typeface="Tahoma"/>
              </a:rPr>
              <a:t>A-</a:t>
            </a:r>
            <a:r>
              <a:rPr sz="1500" spc="95" dirty="0">
                <a:solidFill>
                  <a:srgbClr val="121212"/>
                </a:solidFill>
                <a:latin typeface="Tahoma"/>
                <a:cs typeface="Tahoma"/>
              </a:rPr>
              <a:t>220502</a:t>
            </a:r>
            <a:endParaRPr sz="1500" dirty="0">
              <a:latin typeface="Tahoma"/>
              <a:cs typeface="Tahom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21422-6142-F054-13E2-E7B90E48A41E}"/>
              </a:ext>
            </a:extLst>
          </p:cNvPr>
          <p:cNvSpPr>
            <a:spLocks noGrp="1"/>
          </p:cNvSpPr>
          <p:nvPr>
            <p:ph type="title"/>
          </p:nvPr>
        </p:nvSpPr>
        <p:spPr>
          <a:xfrm>
            <a:off x="3785463" y="1046220"/>
            <a:ext cx="10426065" cy="1015663"/>
          </a:xfrm>
        </p:spPr>
        <p:txBody>
          <a:bodyPr/>
          <a:lstStyle/>
          <a:p>
            <a:pPr algn="ctr"/>
            <a:r>
              <a:rPr lang="en-IN" sz="6600" dirty="0"/>
              <a:t>Product Value</a:t>
            </a:r>
            <a:endParaRPr lang="en-IN" dirty="0"/>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5D1A3942-B755-CFEF-79A6-23ACA5D63785}"/>
                  </a:ext>
                </a:extLst>
              </p:cNvPr>
              <p:cNvGraphicFramePr>
                <a:graphicFrameLocks noChangeAspect="1"/>
              </p:cNvGraphicFramePr>
              <p:nvPr>
                <p:extLst>
                  <p:ext uri="{D42A27DB-BD31-4B8C-83A1-F6EECF244321}">
                    <p14:modId xmlns:p14="http://schemas.microsoft.com/office/powerpoint/2010/main" val="1952250610"/>
                  </p:ext>
                </p:extLst>
              </p:nvPr>
            </p:nvGraphicFramePr>
            <p:xfrm>
              <a:off x="1118626" y="2227185"/>
              <a:ext cx="4724073" cy="6914670"/>
            </p:xfrm>
            <a:graphic>
              <a:graphicData uri="http://schemas.microsoft.com/office/drawing/2017/model3d">
                <am3d:model3d r:embed="rId2">
                  <am3d:spPr>
                    <a:xfrm>
                      <a:off x="0" y="0"/>
                      <a:ext cx="4724073" cy="6914670"/>
                    </a:xfrm>
                    <a:prstGeom prst="rect">
                      <a:avLst/>
                    </a:prstGeom>
                  </am3d:spPr>
                  <am3d:camera>
                    <am3d:pos x="0" y="0" z="57952370"/>
                    <am3d:up dx="0" dy="36000000" dz="0"/>
                    <am3d:lookAt x="0" y="0" z="0"/>
                    <am3d:perspective fov="2700000"/>
                  </am3d:camera>
                  <am3d:trans>
                    <am3d:meterPerModelUnit n="3467" d="1000000"/>
                    <am3d:preTrans dx="523195" dy="-280710" dz="11235090"/>
                    <am3d:scale>
                      <am3d:sx n="1000000" d="1000000"/>
                      <am3d:sy n="1000000" d="1000000"/>
                      <am3d:sz n="1000000" d="1000000"/>
                    </am3d:scale>
                    <am3d:rot ax="-5398362" ay="141687" az="-5359334"/>
                    <am3d:postTrans dx="0" dy="0" dz="0"/>
                  </am3d:trans>
                  <am3d:raster rName="Office3DRenderer" rVer="16.0.8326">
                    <am3d:blip r:embed="rId3"/>
                  </am3d:raster>
                  <am3d:objViewport viewportSz="85719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5D1A3942-B755-CFEF-79A6-23ACA5D63785}"/>
                  </a:ext>
                </a:extLst>
              </p:cNvPr>
              <p:cNvPicPr>
                <a:picLocks noGrp="1" noRot="1" noChangeAspect="1" noMove="1" noResize="1" noEditPoints="1" noAdjustHandles="1" noChangeArrowheads="1" noChangeShapeType="1" noCrop="1"/>
              </p:cNvPicPr>
              <p:nvPr/>
            </p:nvPicPr>
            <p:blipFill>
              <a:blip r:embed="rId3"/>
              <a:stretch>
                <a:fillRect/>
              </a:stretch>
            </p:blipFill>
            <p:spPr>
              <a:xfrm>
                <a:off x="1118626" y="2227185"/>
                <a:ext cx="4724073" cy="6914670"/>
              </a:xfrm>
              <a:prstGeom prst="rect">
                <a:avLst/>
              </a:prstGeom>
            </p:spPr>
          </p:pic>
        </mc:Fallback>
      </mc:AlternateContent>
      <p:cxnSp>
        <p:nvCxnSpPr>
          <p:cNvPr id="8" name="Connector: Elbow 7">
            <a:extLst>
              <a:ext uri="{FF2B5EF4-FFF2-40B4-BE49-F238E27FC236}">
                <a16:creationId xmlns:a16="http://schemas.microsoft.com/office/drawing/2014/main" id="{A4F16F68-4EB1-8435-C98B-8411C822A939}"/>
              </a:ext>
            </a:extLst>
          </p:cNvPr>
          <p:cNvCxnSpPr>
            <a:cxnSpLocks/>
          </p:cNvCxnSpPr>
          <p:nvPr/>
        </p:nvCxnSpPr>
        <p:spPr>
          <a:xfrm flipV="1">
            <a:off x="2629948" y="2662185"/>
            <a:ext cx="6288341" cy="9838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09E8D975-0B4B-0F2A-D991-7931A8C5CE47}"/>
              </a:ext>
            </a:extLst>
          </p:cNvPr>
          <p:cNvCxnSpPr>
            <a:cxnSpLocks/>
          </p:cNvCxnSpPr>
          <p:nvPr/>
        </p:nvCxnSpPr>
        <p:spPr>
          <a:xfrm>
            <a:off x="2894875" y="3996761"/>
            <a:ext cx="6023414" cy="1146739"/>
          </a:xfrm>
          <a:prstGeom prst="bentConnector3">
            <a:avLst>
              <a:gd name="adj1" fmla="val 7074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1E18CF1-6902-611C-2582-0901BD48B504}"/>
              </a:ext>
            </a:extLst>
          </p:cNvPr>
          <p:cNvCxnSpPr>
            <a:cxnSpLocks/>
          </p:cNvCxnSpPr>
          <p:nvPr/>
        </p:nvCxnSpPr>
        <p:spPr>
          <a:xfrm>
            <a:off x="3690243" y="4597063"/>
            <a:ext cx="5228046" cy="11645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73464B-520A-2369-A93D-C27A41E25E3C}"/>
              </a:ext>
            </a:extLst>
          </p:cNvPr>
          <p:cNvCxnSpPr/>
          <p:nvPr/>
        </p:nvCxnSpPr>
        <p:spPr>
          <a:xfrm>
            <a:off x="13517880" y="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DE0A36-7489-57AD-9542-4D39C1A8FD93}"/>
              </a:ext>
            </a:extLst>
          </p:cNvPr>
          <p:cNvCxnSpPr/>
          <p:nvPr/>
        </p:nvCxnSpPr>
        <p:spPr>
          <a:xfrm>
            <a:off x="2629948" y="3646000"/>
            <a:ext cx="0" cy="951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D0FE8A-0573-3C5D-4B36-23C9F6F8E4B9}"/>
              </a:ext>
            </a:extLst>
          </p:cNvPr>
          <p:cNvCxnSpPr>
            <a:cxnSpLocks/>
          </p:cNvCxnSpPr>
          <p:nvPr/>
        </p:nvCxnSpPr>
        <p:spPr>
          <a:xfrm>
            <a:off x="2894875" y="3996761"/>
            <a:ext cx="0" cy="573369"/>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F16B54E-53CD-E166-9C0B-6327873129B9}"/>
              </a:ext>
            </a:extLst>
          </p:cNvPr>
          <p:cNvSpPr/>
          <p:nvPr/>
        </p:nvSpPr>
        <p:spPr>
          <a:xfrm>
            <a:off x="8918289" y="2431352"/>
            <a:ext cx="2239459"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On/Off Indicator</a:t>
            </a:r>
          </a:p>
        </p:txBody>
      </p:sp>
      <p:sp>
        <p:nvSpPr>
          <p:cNvPr id="34" name="Rectangle 33">
            <a:extLst>
              <a:ext uri="{FF2B5EF4-FFF2-40B4-BE49-F238E27FC236}">
                <a16:creationId xmlns:a16="http://schemas.microsoft.com/office/drawing/2014/main" id="{48763100-3E80-CBC0-A387-F26734474DE5}"/>
              </a:ext>
            </a:extLst>
          </p:cNvPr>
          <p:cNvSpPr/>
          <p:nvPr/>
        </p:nvSpPr>
        <p:spPr>
          <a:xfrm>
            <a:off x="9023758" y="6389565"/>
            <a:ext cx="1277979"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Switches</a:t>
            </a:r>
          </a:p>
        </p:txBody>
      </p:sp>
      <p:sp>
        <p:nvSpPr>
          <p:cNvPr id="35" name="Rectangle 34">
            <a:extLst>
              <a:ext uri="{FF2B5EF4-FFF2-40B4-BE49-F238E27FC236}">
                <a16:creationId xmlns:a16="http://schemas.microsoft.com/office/drawing/2014/main" id="{0612238C-63C0-F6A6-A6D7-8D686D769E88}"/>
              </a:ext>
            </a:extLst>
          </p:cNvPr>
          <p:cNvSpPr/>
          <p:nvPr/>
        </p:nvSpPr>
        <p:spPr>
          <a:xfrm>
            <a:off x="8998495" y="4876587"/>
            <a:ext cx="670376" cy="461665"/>
          </a:xfrm>
          <a:prstGeom prst="rect">
            <a:avLst/>
          </a:prstGeom>
          <a:noFill/>
        </p:spPr>
        <p:txBody>
          <a:bodyPr wrap="none" lIns="91440" tIns="45720" rIns="91440" bIns="45720">
            <a:spAutoFit/>
          </a:bodyPr>
          <a:lstStyle/>
          <a:p>
            <a:pPr algn="ctr"/>
            <a:r>
              <a:rPr lang="en-US" sz="2400" dirty="0">
                <a:ln w="0"/>
                <a:solidFill>
                  <a:schemeClr val="accent1"/>
                </a:solidFill>
                <a:effectLst>
                  <a:outerShdw blurRad="38100" dist="25400" dir="5400000" algn="ctr" rotWithShape="0">
                    <a:srgbClr val="6E747A">
                      <a:alpha val="43000"/>
                    </a:srgbClr>
                  </a:outerShdw>
                </a:effectLst>
              </a:rPr>
              <a:t>LDR</a:t>
            </a:r>
            <a:endParaRPr lang="en-US" sz="2400" b="0" cap="none" spc="0" dirty="0">
              <a:ln w="0"/>
              <a:solidFill>
                <a:schemeClr val="accent1"/>
              </a:solidFill>
              <a:effectLst>
                <a:outerShdw blurRad="38100" dist="25400" dir="5400000" algn="ctr" rotWithShape="0">
                  <a:srgbClr val="6E747A">
                    <a:alpha val="43000"/>
                  </a:srgbClr>
                </a:outerShdw>
              </a:effectLst>
            </a:endParaRPr>
          </a:p>
        </p:txBody>
      </p:sp>
      <p:sp>
        <p:nvSpPr>
          <p:cNvPr id="36" name="Oval 35">
            <a:extLst>
              <a:ext uri="{FF2B5EF4-FFF2-40B4-BE49-F238E27FC236}">
                <a16:creationId xmlns:a16="http://schemas.microsoft.com/office/drawing/2014/main" id="{F0D9DDE4-DF74-6D45-DF49-0F01B0AD4879}"/>
              </a:ext>
            </a:extLst>
          </p:cNvPr>
          <p:cNvSpPr/>
          <p:nvPr/>
        </p:nvSpPr>
        <p:spPr>
          <a:xfrm>
            <a:off x="12016866" y="2182650"/>
            <a:ext cx="1429197" cy="1463350"/>
          </a:xfrm>
          <a:prstGeom prst="ellipse">
            <a:avLst/>
          </a:prstGeom>
          <a:solidFill>
            <a:srgbClr val="2069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bject 2">
            <a:extLst>
              <a:ext uri="{FF2B5EF4-FFF2-40B4-BE49-F238E27FC236}">
                <a16:creationId xmlns:a16="http://schemas.microsoft.com/office/drawing/2014/main" id="{145C0A12-D2E8-72A1-5FFD-E893DFC59D02}"/>
              </a:ext>
            </a:extLst>
          </p:cNvPr>
          <p:cNvSpPr txBox="1"/>
          <p:nvPr/>
        </p:nvSpPr>
        <p:spPr>
          <a:xfrm>
            <a:off x="13821858" y="2315401"/>
            <a:ext cx="3987165" cy="838691"/>
          </a:xfrm>
          <a:prstGeom prst="rect">
            <a:avLst/>
          </a:prstGeom>
        </p:spPr>
        <p:txBody>
          <a:bodyPr vert="horz" wrap="square" lIns="0" tIns="119380" rIns="0" bIns="0" rtlCol="0">
            <a:spAutoFit/>
          </a:bodyPr>
          <a:lstStyle/>
          <a:p>
            <a:pPr algn="ctr">
              <a:lnSpc>
                <a:spcPct val="100000"/>
              </a:lnSpc>
              <a:spcBef>
                <a:spcPts val="940"/>
              </a:spcBef>
            </a:pPr>
            <a:r>
              <a:rPr sz="2000" b="1" spc="-90" dirty="0">
                <a:solidFill>
                  <a:srgbClr val="121212"/>
                </a:solidFill>
                <a:latin typeface="Tahoma"/>
                <a:cs typeface="Tahoma"/>
              </a:rPr>
              <a:t>N</a:t>
            </a:r>
            <a:r>
              <a:rPr sz="2000" b="1" spc="-95" dirty="0">
                <a:solidFill>
                  <a:srgbClr val="121212"/>
                </a:solidFill>
                <a:latin typeface="Tahoma"/>
                <a:cs typeface="Tahoma"/>
              </a:rPr>
              <a:t>u</a:t>
            </a:r>
            <a:r>
              <a:rPr sz="2000" b="1" spc="-145" dirty="0">
                <a:solidFill>
                  <a:srgbClr val="121212"/>
                </a:solidFill>
                <a:latin typeface="Tahoma"/>
                <a:cs typeface="Tahoma"/>
              </a:rPr>
              <a:t>m</a:t>
            </a:r>
            <a:r>
              <a:rPr sz="2000" b="1" spc="-30" dirty="0">
                <a:solidFill>
                  <a:srgbClr val="121212"/>
                </a:solidFill>
                <a:latin typeface="Tahoma"/>
                <a:cs typeface="Tahoma"/>
              </a:rPr>
              <a:t>be</a:t>
            </a:r>
            <a:r>
              <a:rPr sz="2000" b="1" spc="-80" dirty="0">
                <a:solidFill>
                  <a:srgbClr val="121212"/>
                </a:solidFill>
                <a:latin typeface="Tahoma"/>
                <a:cs typeface="Tahoma"/>
              </a:rPr>
              <a:t>r</a:t>
            </a:r>
            <a:r>
              <a:rPr sz="2000" b="1" spc="-140" dirty="0">
                <a:solidFill>
                  <a:srgbClr val="121212"/>
                </a:solidFill>
                <a:latin typeface="Tahoma"/>
                <a:cs typeface="Tahoma"/>
              </a:rPr>
              <a:t> </a:t>
            </a:r>
            <a:r>
              <a:rPr sz="2000" b="1" spc="-45" dirty="0">
                <a:solidFill>
                  <a:srgbClr val="121212"/>
                </a:solidFill>
                <a:latin typeface="Tahoma"/>
                <a:cs typeface="Tahoma"/>
              </a:rPr>
              <a:t>o</a:t>
            </a:r>
            <a:r>
              <a:rPr sz="2000" b="1" spc="-90" dirty="0">
                <a:solidFill>
                  <a:srgbClr val="121212"/>
                </a:solidFill>
                <a:latin typeface="Tahoma"/>
                <a:cs typeface="Tahoma"/>
              </a:rPr>
              <a:t>n</a:t>
            </a:r>
            <a:r>
              <a:rPr sz="2000" b="1" spc="-5" dirty="0">
                <a:solidFill>
                  <a:srgbClr val="121212"/>
                </a:solidFill>
                <a:latin typeface="Tahoma"/>
                <a:cs typeface="Tahoma"/>
              </a:rPr>
              <a:t>e</a:t>
            </a:r>
            <a:endParaRPr sz="2000" dirty="0">
              <a:latin typeface="Tahoma"/>
              <a:cs typeface="Tahoma"/>
            </a:endParaRPr>
          </a:p>
          <a:p>
            <a:pPr algn="ctr">
              <a:lnSpc>
                <a:spcPct val="100000"/>
              </a:lnSpc>
              <a:spcBef>
                <a:spcPts val="840"/>
              </a:spcBef>
            </a:pPr>
            <a:r>
              <a:rPr sz="2000" spc="70" dirty="0">
                <a:solidFill>
                  <a:srgbClr val="121212"/>
                </a:solidFill>
                <a:latin typeface="Tahoma"/>
                <a:cs typeface="Tahoma"/>
              </a:rPr>
              <a:t>Smart</a:t>
            </a:r>
            <a:r>
              <a:rPr sz="2000" spc="-125" dirty="0">
                <a:solidFill>
                  <a:srgbClr val="121212"/>
                </a:solidFill>
                <a:latin typeface="Tahoma"/>
                <a:cs typeface="Tahoma"/>
              </a:rPr>
              <a:t> </a:t>
            </a:r>
            <a:r>
              <a:rPr sz="2000" spc="55" dirty="0">
                <a:solidFill>
                  <a:srgbClr val="121212"/>
                </a:solidFill>
                <a:latin typeface="Tahoma"/>
                <a:cs typeface="Tahoma"/>
              </a:rPr>
              <a:t>features</a:t>
            </a:r>
            <a:r>
              <a:rPr sz="2000" spc="-120" dirty="0">
                <a:solidFill>
                  <a:srgbClr val="121212"/>
                </a:solidFill>
                <a:latin typeface="Tahoma"/>
                <a:cs typeface="Tahoma"/>
              </a:rPr>
              <a:t> </a:t>
            </a:r>
            <a:r>
              <a:rPr sz="2000" spc="40" dirty="0">
                <a:solidFill>
                  <a:srgbClr val="121212"/>
                </a:solidFill>
                <a:latin typeface="Tahoma"/>
                <a:cs typeface="Tahoma"/>
              </a:rPr>
              <a:t>for</a:t>
            </a:r>
            <a:r>
              <a:rPr sz="2000" spc="-120" dirty="0">
                <a:solidFill>
                  <a:srgbClr val="121212"/>
                </a:solidFill>
                <a:latin typeface="Tahoma"/>
                <a:cs typeface="Tahoma"/>
              </a:rPr>
              <a:t> </a:t>
            </a:r>
            <a:r>
              <a:rPr sz="2000" spc="70" dirty="0">
                <a:solidFill>
                  <a:srgbClr val="121212"/>
                </a:solidFill>
                <a:latin typeface="Tahoma"/>
                <a:cs typeface="Tahoma"/>
              </a:rPr>
              <a:t>power</a:t>
            </a:r>
            <a:r>
              <a:rPr sz="2000" spc="-120" dirty="0">
                <a:solidFill>
                  <a:srgbClr val="121212"/>
                </a:solidFill>
                <a:latin typeface="Tahoma"/>
                <a:cs typeface="Tahoma"/>
              </a:rPr>
              <a:t> </a:t>
            </a:r>
            <a:r>
              <a:rPr sz="2000" spc="65" dirty="0">
                <a:solidFill>
                  <a:srgbClr val="121212"/>
                </a:solidFill>
                <a:latin typeface="Tahoma"/>
                <a:cs typeface="Tahoma"/>
              </a:rPr>
              <a:t>saving</a:t>
            </a:r>
            <a:endParaRPr sz="2000" dirty="0">
              <a:latin typeface="Tahoma"/>
              <a:cs typeface="Tahoma"/>
            </a:endParaRPr>
          </a:p>
        </p:txBody>
      </p:sp>
      <p:sp>
        <p:nvSpPr>
          <p:cNvPr id="38" name="Oval 37">
            <a:extLst>
              <a:ext uri="{FF2B5EF4-FFF2-40B4-BE49-F238E27FC236}">
                <a16:creationId xmlns:a16="http://schemas.microsoft.com/office/drawing/2014/main" id="{E5EE981C-4973-0206-29A3-5D31A06E92DD}"/>
              </a:ext>
            </a:extLst>
          </p:cNvPr>
          <p:cNvSpPr/>
          <p:nvPr/>
        </p:nvSpPr>
        <p:spPr>
          <a:xfrm>
            <a:off x="12017139" y="4606576"/>
            <a:ext cx="1429197" cy="1463351"/>
          </a:xfrm>
          <a:prstGeom prst="ellipse">
            <a:avLst/>
          </a:prstGeom>
          <a:solidFill>
            <a:srgbClr val="E8B7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bject 3">
            <a:extLst>
              <a:ext uri="{FF2B5EF4-FFF2-40B4-BE49-F238E27FC236}">
                <a16:creationId xmlns:a16="http://schemas.microsoft.com/office/drawing/2014/main" id="{2545D511-71C4-714A-1D41-A4FBCCAF9B0C}"/>
              </a:ext>
            </a:extLst>
          </p:cNvPr>
          <p:cNvSpPr txBox="1"/>
          <p:nvPr/>
        </p:nvSpPr>
        <p:spPr>
          <a:xfrm>
            <a:off x="13482320" y="4731424"/>
            <a:ext cx="4805680" cy="1173718"/>
          </a:xfrm>
          <a:prstGeom prst="rect">
            <a:avLst/>
          </a:prstGeom>
        </p:spPr>
        <p:txBody>
          <a:bodyPr vert="horz" wrap="square" lIns="0" tIns="123189" rIns="0" bIns="0" rtlCol="0">
            <a:spAutoFit/>
          </a:bodyPr>
          <a:lstStyle/>
          <a:p>
            <a:pPr marL="72390" algn="ctr">
              <a:lnSpc>
                <a:spcPct val="100000"/>
              </a:lnSpc>
              <a:spcBef>
                <a:spcPts val="969"/>
              </a:spcBef>
            </a:pPr>
            <a:r>
              <a:rPr sz="2000" b="1" spc="-90" dirty="0">
                <a:solidFill>
                  <a:srgbClr val="121212"/>
                </a:solidFill>
                <a:latin typeface="Tahoma"/>
                <a:cs typeface="Tahoma"/>
              </a:rPr>
              <a:t>N</a:t>
            </a:r>
            <a:r>
              <a:rPr sz="2000" b="1" spc="-95" dirty="0">
                <a:solidFill>
                  <a:srgbClr val="121212"/>
                </a:solidFill>
                <a:latin typeface="Tahoma"/>
                <a:cs typeface="Tahoma"/>
              </a:rPr>
              <a:t>u</a:t>
            </a:r>
            <a:r>
              <a:rPr sz="2000" b="1" spc="-145" dirty="0">
                <a:solidFill>
                  <a:srgbClr val="121212"/>
                </a:solidFill>
                <a:latin typeface="Tahoma"/>
                <a:cs typeface="Tahoma"/>
              </a:rPr>
              <a:t>m</a:t>
            </a:r>
            <a:r>
              <a:rPr sz="2000" b="1" spc="-30" dirty="0">
                <a:solidFill>
                  <a:srgbClr val="121212"/>
                </a:solidFill>
                <a:latin typeface="Tahoma"/>
                <a:cs typeface="Tahoma"/>
              </a:rPr>
              <a:t>be</a:t>
            </a:r>
            <a:r>
              <a:rPr sz="2000" b="1" spc="-80" dirty="0">
                <a:solidFill>
                  <a:srgbClr val="121212"/>
                </a:solidFill>
                <a:latin typeface="Tahoma"/>
                <a:cs typeface="Tahoma"/>
              </a:rPr>
              <a:t>r</a:t>
            </a:r>
            <a:r>
              <a:rPr sz="2000" b="1" spc="-140" dirty="0">
                <a:solidFill>
                  <a:srgbClr val="121212"/>
                </a:solidFill>
                <a:latin typeface="Tahoma"/>
                <a:cs typeface="Tahoma"/>
              </a:rPr>
              <a:t> </a:t>
            </a:r>
            <a:r>
              <a:rPr sz="2000" b="1" spc="-100" dirty="0">
                <a:solidFill>
                  <a:srgbClr val="121212"/>
                </a:solidFill>
                <a:latin typeface="Tahoma"/>
                <a:cs typeface="Tahoma"/>
              </a:rPr>
              <a:t>t</a:t>
            </a:r>
            <a:r>
              <a:rPr sz="2000" b="1" spc="-165" dirty="0">
                <a:solidFill>
                  <a:srgbClr val="121212"/>
                </a:solidFill>
                <a:latin typeface="Tahoma"/>
                <a:cs typeface="Tahoma"/>
              </a:rPr>
              <a:t>w</a:t>
            </a:r>
            <a:r>
              <a:rPr sz="2000" b="1" spc="-20" dirty="0">
                <a:solidFill>
                  <a:srgbClr val="121212"/>
                </a:solidFill>
                <a:latin typeface="Tahoma"/>
                <a:cs typeface="Tahoma"/>
              </a:rPr>
              <a:t>o</a:t>
            </a:r>
            <a:endParaRPr sz="2000" dirty="0">
              <a:latin typeface="Tahoma"/>
              <a:cs typeface="Tahoma"/>
            </a:endParaRPr>
          </a:p>
          <a:p>
            <a:pPr marL="12700" marR="5080" algn="ctr">
              <a:lnSpc>
                <a:spcPct val="116100"/>
              </a:lnSpc>
              <a:spcBef>
                <a:spcPts val="464"/>
              </a:spcBef>
            </a:pPr>
            <a:r>
              <a:rPr sz="2000" spc="70" dirty="0">
                <a:solidFill>
                  <a:srgbClr val="121212"/>
                </a:solidFill>
                <a:latin typeface="Tahoma"/>
                <a:cs typeface="Tahoma"/>
              </a:rPr>
              <a:t>Faster</a:t>
            </a:r>
            <a:r>
              <a:rPr sz="2000" spc="-120" dirty="0">
                <a:solidFill>
                  <a:srgbClr val="121212"/>
                </a:solidFill>
                <a:latin typeface="Tahoma"/>
                <a:cs typeface="Tahoma"/>
              </a:rPr>
              <a:t> </a:t>
            </a:r>
            <a:r>
              <a:rPr sz="2000" spc="75" dirty="0">
                <a:solidFill>
                  <a:srgbClr val="121212"/>
                </a:solidFill>
                <a:latin typeface="Tahoma"/>
                <a:cs typeface="Tahoma"/>
              </a:rPr>
              <a:t>and</a:t>
            </a:r>
            <a:r>
              <a:rPr sz="2000" spc="-114" dirty="0">
                <a:solidFill>
                  <a:srgbClr val="121212"/>
                </a:solidFill>
                <a:latin typeface="Tahoma"/>
                <a:cs typeface="Tahoma"/>
              </a:rPr>
              <a:t> </a:t>
            </a:r>
            <a:r>
              <a:rPr sz="2000" spc="40" dirty="0">
                <a:solidFill>
                  <a:srgbClr val="121212"/>
                </a:solidFill>
                <a:latin typeface="Tahoma"/>
                <a:cs typeface="Tahoma"/>
              </a:rPr>
              <a:t>reliable</a:t>
            </a:r>
            <a:r>
              <a:rPr sz="2000" spc="-120" dirty="0">
                <a:solidFill>
                  <a:srgbClr val="121212"/>
                </a:solidFill>
                <a:latin typeface="Tahoma"/>
                <a:cs typeface="Tahoma"/>
              </a:rPr>
              <a:t> </a:t>
            </a:r>
            <a:r>
              <a:rPr sz="2000" spc="60" dirty="0">
                <a:solidFill>
                  <a:srgbClr val="121212"/>
                </a:solidFill>
                <a:latin typeface="Tahoma"/>
                <a:cs typeface="Tahoma"/>
              </a:rPr>
              <a:t>communication</a:t>
            </a:r>
            <a:r>
              <a:rPr sz="2000" spc="-114" dirty="0">
                <a:solidFill>
                  <a:srgbClr val="121212"/>
                </a:solidFill>
                <a:latin typeface="Tahoma"/>
                <a:cs typeface="Tahoma"/>
              </a:rPr>
              <a:t> </a:t>
            </a:r>
            <a:r>
              <a:rPr sz="2000" spc="85" dirty="0">
                <a:solidFill>
                  <a:srgbClr val="121212"/>
                </a:solidFill>
                <a:latin typeface="Tahoma"/>
                <a:cs typeface="Tahoma"/>
              </a:rPr>
              <a:t>due </a:t>
            </a:r>
            <a:r>
              <a:rPr sz="2000" spc="-640" dirty="0">
                <a:solidFill>
                  <a:srgbClr val="121212"/>
                </a:solidFill>
                <a:latin typeface="Tahoma"/>
                <a:cs typeface="Tahoma"/>
              </a:rPr>
              <a:t> </a:t>
            </a:r>
            <a:r>
              <a:rPr sz="2000" spc="65" dirty="0">
                <a:solidFill>
                  <a:srgbClr val="121212"/>
                </a:solidFill>
                <a:latin typeface="Tahoma"/>
                <a:cs typeface="Tahoma"/>
              </a:rPr>
              <a:t>to</a:t>
            </a:r>
            <a:r>
              <a:rPr sz="2000" spc="-114" dirty="0">
                <a:solidFill>
                  <a:srgbClr val="121212"/>
                </a:solidFill>
                <a:latin typeface="Tahoma"/>
                <a:cs typeface="Tahoma"/>
              </a:rPr>
              <a:t> </a:t>
            </a:r>
            <a:r>
              <a:rPr sz="2000" spc="80" dirty="0">
                <a:solidFill>
                  <a:srgbClr val="121212"/>
                </a:solidFill>
                <a:latin typeface="Tahoma"/>
                <a:cs typeface="Tahoma"/>
              </a:rPr>
              <a:t>mesh</a:t>
            </a:r>
            <a:r>
              <a:rPr sz="2000" spc="-110" dirty="0">
                <a:solidFill>
                  <a:srgbClr val="121212"/>
                </a:solidFill>
                <a:latin typeface="Tahoma"/>
                <a:cs typeface="Tahoma"/>
              </a:rPr>
              <a:t> </a:t>
            </a:r>
            <a:r>
              <a:rPr sz="2000" spc="70" dirty="0">
                <a:solidFill>
                  <a:srgbClr val="121212"/>
                </a:solidFill>
                <a:latin typeface="Tahoma"/>
                <a:cs typeface="Tahoma"/>
              </a:rPr>
              <a:t>topology</a:t>
            </a:r>
            <a:endParaRPr sz="2000" dirty="0">
              <a:latin typeface="Tahoma"/>
              <a:cs typeface="Tahoma"/>
            </a:endParaRPr>
          </a:p>
        </p:txBody>
      </p:sp>
      <p:sp>
        <p:nvSpPr>
          <p:cNvPr id="40" name="Oval 39">
            <a:extLst>
              <a:ext uri="{FF2B5EF4-FFF2-40B4-BE49-F238E27FC236}">
                <a16:creationId xmlns:a16="http://schemas.microsoft.com/office/drawing/2014/main" id="{F963225F-1879-5EAA-5984-5C2D8712B952}"/>
              </a:ext>
            </a:extLst>
          </p:cNvPr>
          <p:cNvSpPr/>
          <p:nvPr/>
        </p:nvSpPr>
        <p:spPr>
          <a:xfrm>
            <a:off x="12016864" y="7030503"/>
            <a:ext cx="1465455" cy="1463352"/>
          </a:xfrm>
          <a:prstGeom prst="ellipse">
            <a:avLst/>
          </a:prstGeom>
          <a:solidFill>
            <a:srgbClr val="E13F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bject 4">
            <a:extLst>
              <a:ext uri="{FF2B5EF4-FFF2-40B4-BE49-F238E27FC236}">
                <a16:creationId xmlns:a16="http://schemas.microsoft.com/office/drawing/2014/main" id="{A47E7791-9122-D248-18E7-C34F412DE8D9}"/>
              </a:ext>
            </a:extLst>
          </p:cNvPr>
          <p:cNvSpPr txBox="1"/>
          <p:nvPr/>
        </p:nvSpPr>
        <p:spPr>
          <a:xfrm>
            <a:off x="14283372" y="7333536"/>
            <a:ext cx="3203575" cy="857286"/>
          </a:xfrm>
          <a:prstGeom prst="rect">
            <a:avLst/>
          </a:prstGeom>
        </p:spPr>
        <p:txBody>
          <a:bodyPr vert="horz" wrap="square" lIns="0" tIns="125095" rIns="0" bIns="0" rtlCol="0">
            <a:spAutoFit/>
          </a:bodyPr>
          <a:lstStyle/>
          <a:p>
            <a:pPr algn="ctr">
              <a:lnSpc>
                <a:spcPct val="100000"/>
              </a:lnSpc>
              <a:spcBef>
                <a:spcPts val="985"/>
              </a:spcBef>
            </a:pPr>
            <a:r>
              <a:rPr sz="2000" b="1" spc="-90" dirty="0">
                <a:solidFill>
                  <a:srgbClr val="121212"/>
                </a:solidFill>
                <a:latin typeface="Tahoma"/>
                <a:cs typeface="Tahoma"/>
              </a:rPr>
              <a:t>N</a:t>
            </a:r>
            <a:r>
              <a:rPr sz="2000" b="1" spc="-95" dirty="0">
                <a:solidFill>
                  <a:srgbClr val="121212"/>
                </a:solidFill>
                <a:latin typeface="Tahoma"/>
                <a:cs typeface="Tahoma"/>
              </a:rPr>
              <a:t>u</a:t>
            </a:r>
            <a:r>
              <a:rPr sz="2000" b="1" spc="-145" dirty="0">
                <a:solidFill>
                  <a:srgbClr val="121212"/>
                </a:solidFill>
                <a:latin typeface="Tahoma"/>
                <a:cs typeface="Tahoma"/>
              </a:rPr>
              <a:t>m</a:t>
            </a:r>
            <a:r>
              <a:rPr sz="2000" b="1" spc="-30" dirty="0">
                <a:solidFill>
                  <a:srgbClr val="121212"/>
                </a:solidFill>
                <a:latin typeface="Tahoma"/>
                <a:cs typeface="Tahoma"/>
              </a:rPr>
              <a:t>be</a:t>
            </a:r>
            <a:r>
              <a:rPr sz="2000" b="1" spc="-80" dirty="0">
                <a:solidFill>
                  <a:srgbClr val="121212"/>
                </a:solidFill>
                <a:latin typeface="Tahoma"/>
                <a:cs typeface="Tahoma"/>
              </a:rPr>
              <a:t>r</a:t>
            </a:r>
            <a:r>
              <a:rPr sz="2000" b="1" spc="-140" dirty="0">
                <a:solidFill>
                  <a:srgbClr val="121212"/>
                </a:solidFill>
                <a:latin typeface="Tahoma"/>
                <a:cs typeface="Tahoma"/>
              </a:rPr>
              <a:t> </a:t>
            </a:r>
            <a:r>
              <a:rPr sz="2000" b="1" spc="-75" dirty="0">
                <a:solidFill>
                  <a:srgbClr val="121212"/>
                </a:solidFill>
                <a:latin typeface="Tahoma"/>
                <a:cs typeface="Tahoma"/>
              </a:rPr>
              <a:t>t</a:t>
            </a:r>
            <a:r>
              <a:rPr sz="2000" b="1" spc="-85" dirty="0">
                <a:solidFill>
                  <a:srgbClr val="121212"/>
                </a:solidFill>
                <a:latin typeface="Tahoma"/>
                <a:cs typeface="Tahoma"/>
              </a:rPr>
              <a:t>h</a:t>
            </a:r>
            <a:r>
              <a:rPr sz="2000" b="1" spc="-150" dirty="0">
                <a:solidFill>
                  <a:srgbClr val="121212"/>
                </a:solidFill>
                <a:latin typeface="Tahoma"/>
                <a:cs typeface="Tahoma"/>
              </a:rPr>
              <a:t>r</a:t>
            </a:r>
            <a:r>
              <a:rPr sz="2000" b="1" spc="-30" dirty="0">
                <a:solidFill>
                  <a:srgbClr val="121212"/>
                </a:solidFill>
                <a:latin typeface="Tahoma"/>
                <a:cs typeface="Tahoma"/>
              </a:rPr>
              <a:t>e</a:t>
            </a:r>
            <a:r>
              <a:rPr sz="2000" b="1" spc="-5" dirty="0">
                <a:solidFill>
                  <a:srgbClr val="121212"/>
                </a:solidFill>
                <a:latin typeface="Tahoma"/>
                <a:cs typeface="Tahoma"/>
              </a:rPr>
              <a:t>e</a:t>
            </a:r>
            <a:endParaRPr sz="2000" dirty="0">
              <a:latin typeface="Tahoma"/>
              <a:cs typeface="Tahoma"/>
            </a:endParaRPr>
          </a:p>
          <a:p>
            <a:pPr algn="ctr">
              <a:lnSpc>
                <a:spcPct val="100000"/>
              </a:lnSpc>
              <a:spcBef>
                <a:spcPts val="885"/>
              </a:spcBef>
            </a:pPr>
            <a:r>
              <a:rPr sz="2000" spc="65" dirty="0">
                <a:solidFill>
                  <a:srgbClr val="121212"/>
                </a:solidFill>
                <a:latin typeface="Tahoma"/>
                <a:cs typeface="Tahoma"/>
              </a:rPr>
              <a:t>Modularity</a:t>
            </a:r>
            <a:r>
              <a:rPr sz="2000" spc="-135" dirty="0">
                <a:solidFill>
                  <a:srgbClr val="121212"/>
                </a:solidFill>
                <a:latin typeface="Tahoma"/>
                <a:cs typeface="Tahoma"/>
              </a:rPr>
              <a:t> </a:t>
            </a:r>
            <a:r>
              <a:rPr sz="2000" spc="75" dirty="0">
                <a:solidFill>
                  <a:srgbClr val="121212"/>
                </a:solidFill>
                <a:latin typeface="Tahoma"/>
                <a:cs typeface="Tahoma"/>
              </a:rPr>
              <a:t>and</a:t>
            </a:r>
            <a:r>
              <a:rPr sz="2000" spc="-135" dirty="0">
                <a:solidFill>
                  <a:srgbClr val="121212"/>
                </a:solidFill>
                <a:latin typeface="Tahoma"/>
                <a:cs typeface="Tahoma"/>
              </a:rPr>
              <a:t> </a:t>
            </a:r>
            <a:r>
              <a:rPr sz="2000" spc="60" dirty="0">
                <a:solidFill>
                  <a:srgbClr val="121212"/>
                </a:solidFill>
                <a:latin typeface="Tahoma"/>
                <a:cs typeface="Tahoma"/>
              </a:rPr>
              <a:t>Scalability</a:t>
            </a:r>
            <a:endParaRPr sz="2000" dirty="0">
              <a:latin typeface="Tahoma"/>
              <a:cs typeface="Tahoma"/>
            </a:endParaRPr>
          </a:p>
        </p:txBody>
      </p:sp>
      <p:sp>
        <p:nvSpPr>
          <p:cNvPr id="42" name="object 2">
            <a:extLst>
              <a:ext uri="{FF2B5EF4-FFF2-40B4-BE49-F238E27FC236}">
                <a16:creationId xmlns:a16="http://schemas.microsoft.com/office/drawing/2014/main" id="{14036ACA-0D35-9F48-3B6F-03C44F6AB6A7}"/>
              </a:ext>
            </a:extLst>
          </p:cNvPr>
          <p:cNvSpPr/>
          <p:nvPr/>
        </p:nvSpPr>
        <p:spPr>
          <a:xfrm>
            <a:off x="0" y="9132330"/>
            <a:ext cx="18288000" cy="9525"/>
          </a:xfrm>
          <a:custGeom>
            <a:avLst/>
            <a:gdLst/>
            <a:ahLst/>
            <a:cxnLst/>
            <a:rect l="l" t="t" r="r" b="b"/>
            <a:pathLst>
              <a:path w="18288000" h="9525">
                <a:moveTo>
                  <a:pt x="0" y="9525"/>
                </a:moveTo>
                <a:lnTo>
                  <a:pt x="0" y="0"/>
                </a:lnTo>
                <a:lnTo>
                  <a:pt x="18288000" y="0"/>
                </a:lnTo>
                <a:lnTo>
                  <a:pt x="18288000" y="9525"/>
                </a:lnTo>
                <a:lnTo>
                  <a:pt x="0" y="9525"/>
                </a:lnTo>
                <a:close/>
              </a:path>
            </a:pathLst>
          </a:custGeom>
          <a:solidFill>
            <a:srgbClr val="BDBDBD"/>
          </a:solidFill>
        </p:spPr>
        <p:txBody>
          <a:bodyPr wrap="square" lIns="0" tIns="0" rIns="0" bIns="0" rtlCol="0"/>
          <a:lstStyle/>
          <a:p>
            <a:endParaRPr/>
          </a:p>
        </p:txBody>
      </p:sp>
      <p:sp>
        <p:nvSpPr>
          <p:cNvPr id="43" name="object 13">
            <a:extLst>
              <a:ext uri="{FF2B5EF4-FFF2-40B4-BE49-F238E27FC236}">
                <a16:creationId xmlns:a16="http://schemas.microsoft.com/office/drawing/2014/main" id="{BA164F37-3F23-7BD6-9D2F-B65560A29CAD}"/>
              </a:ext>
            </a:extLst>
          </p:cNvPr>
          <p:cNvSpPr txBox="1">
            <a:spLocks noGrp="1"/>
          </p:cNvSpPr>
          <p:nvPr>
            <p:ph type="dt" sz="half" idx="6"/>
          </p:nvPr>
        </p:nvSpPr>
        <p:spPr>
          <a:xfrm>
            <a:off x="558394" y="9454138"/>
            <a:ext cx="490855" cy="256540"/>
          </a:xfrm>
          <a:prstGeom prst="rect">
            <a:avLst/>
          </a:prstGeom>
        </p:spPr>
        <p:txBody>
          <a:bodyPr vert="horz" wrap="square" lIns="0" tIns="6350" rIns="0" bIns="0" rtlCol="0">
            <a:spAutoFit/>
          </a:bodyPr>
          <a:lstStyle/>
          <a:p>
            <a:pPr marL="12700">
              <a:lnSpc>
                <a:spcPct val="100000"/>
              </a:lnSpc>
              <a:spcBef>
                <a:spcPts val="50"/>
              </a:spcBef>
            </a:pPr>
            <a:r>
              <a:rPr spc="85" dirty="0"/>
              <a:t>2</a:t>
            </a:r>
            <a:r>
              <a:rPr spc="114" dirty="0"/>
              <a:t>0</a:t>
            </a:r>
            <a:r>
              <a:rPr spc="85" dirty="0"/>
              <a:t>22</a:t>
            </a:r>
          </a:p>
        </p:txBody>
      </p:sp>
      <p:sp>
        <p:nvSpPr>
          <p:cNvPr id="44" name="object 6">
            <a:extLst>
              <a:ext uri="{FF2B5EF4-FFF2-40B4-BE49-F238E27FC236}">
                <a16:creationId xmlns:a16="http://schemas.microsoft.com/office/drawing/2014/main" id="{B6DBE304-2258-B523-80E8-9995474B52A6}"/>
              </a:ext>
            </a:extLst>
          </p:cNvPr>
          <p:cNvSpPr txBox="1"/>
          <p:nvPr/>
        </p:nvSpPr>
        <p:spPr>
          <a:xfrm>
            <a:off x="15385750" y="9458529"/>
            <a:ext cx="2101515" cy="243656"/>
          </a:xfrm>
          <a:prstGeom prst="rect">
            <a:avLst/>
          </a:prstGeom>
        </p:spPr>
        <p:txBody>
          <a:bodyPr vert="horz" wrap="square" lIns="0" tIns="12700" rIns="0" bIns="0" rtlCol="0">
            <a:spAutoFit/>
          </a:bodyPr>
          <a:lstStyle/>
          <a:p>
            <a:pPr marL="12700">
              <a:spcBef>
                <a:spcPts val="100"/>
              </a:spcBef>
            </a:pPr>
            <a:r>
              <a:rPr lang="en-IN" sz="1500" spc="95" dirty="0">
                <a:solidFill>
                  <a:srgbClr val="121212"/>
                </a:solidFill>
                <a:latin typeface="Tahoma"/>
                <a:cs typeface="Tahoma"/>
              </a:rPr>
              <a:t>Team ID: </a:t>
            </a:r>
            <a:r>
              <a:rPr sz="1500" spc="95" dirty="0">
                <a:solidFill>
                  <a:srgbClr val="121212"/>
                </a:solidFill>
                <a:latin typeface="Tahoma"/>
                <a:cs typeface="Tahoma"/>
              </a:rPr>
              <a:t>H</a:t>
            </a:r>
            <a:r>
              <a:rPr lang="en-IN" sz="1500" spc="95" dirty="0">
                <a:solidFill>
                  <a:srgbClr val="121212"/>
                </a:solidFill>
                <a:latin typeface="Tahoma"/>
                <a:cs typeface="Tahoma"/>
              </a:rPr>
              <a:t>A-</a:t>
            </a:r>
            <a:r>
              <a:rPr sz="1500" spc="95" dirty="0">
                <a:solidFill>
                  <a:srgbClr val="121212"/>
                </a:solidFill>
                <a:latin typeface="Tahoma"/>
                <a:cs typeface="Tahoma"/>
              </a:rPr>
              <a:t>220502</a:t>
            </a:r>
            <a:endParaRPr sz="1500" dirty="0">
              <a:latin typeface="Tahoma"/>
              <a:cs typeface="Tahoma"/>
            </a:endParaRPr>
          </a:p>
        </p:txBody>
      </p:sp>
      <p:cxnSp>
        <p:nvCxnSpPr>
          <p:cNvPr id="47" name="Straight Connector 46">
            <a:extLst>
              <a:ext uri="{FF2B5EF4-FFF2-40B4-BE49-F238E27FC236}">
                <a16:creationId xmlns:a16="http://schemas.microsoft.com/office/drawing/2014/main" id="{39A3DAB3-2732-6B6B-82FC-0B60DF533C39}"/>
              </a:ext>
            </a:extLst>
          </p:cNvPr>
          <p:cNvCxnSpPr/>
          <p:nvPr/>
        </p:nvCxnSpPr>
        <p:spPr>
          <a:xfrm>
            <a:off x="11662611" y="0"/>
            <a:ext cx="0" cy="91418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CC776176-FCCC-D726-E40D-3C76C04C3FDA}"/>
              </a:ext>
            </a:extLst>
          </p:cNvPr>
          <p:cNvCxnSpPr>
            <a:cxnSpLocks/>
          </p:cNvCxnSpPr>
          <p:nvPr/>
        </p:nvCxnSpPr>
        <p:spPr>
          <a:xfrm>
            <a:off x="4503134" y="5584689"/>
            <a:ext cx="4413092" cy="1035708"/>
          </a:xfrm>
          <a:prstGeom prst="bentConnector3">
            <a:avLst>
              <a:gd name="adj1" fmla="val 33769"/>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ED0728-C506-8033-F884-CEC62A3A8903}"/>
              </a:ext>
            </a:extLst>
          </p:cNvPr>
          <p:cNvSpPr/>
          <p:nvPr/>
        </p:nvSpPr>
        <p:spPr>
          <a:xfrm>
            <a:off x="9015554" y="5530821"/>
            <a:ext cx="1359283"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IR Blaster</a:t>
            </a:r>
          </a:p>
        </p:txBody>
      </p:sp>
      <p:cxnSp>
        <p:nvCxnSpPr>
          <p:cNvPr id="10" name="Connector: Elbow 9">
            <a:extLst>
              <a:ext uri="{FF2B5EF4-FFF2-40B4-BE49-F238E27FC236}">
                <a16:creationId xmlns:a16="http://schemas.microsoft.com/office/drawing/2014/main" id="{18B16100-3FC8-6083-EDC8-FA97133C2212}"/>
              </a:ext>
            </a:extLst>
          </p:cNvPr>
          <p:cNvCxnSpPr>
            <a:cxnSpLocks/>
          </p:cNvCxnSpPr>
          <p:nvPr/>
        </p:nvCxnSpPr>
        <p:spPr>
          <a:xfrm>
            <a:off x="2588685" y="7394369"/>
            <a:ext cx="6357195" cy="774271"/>
          </a:xfrm>
          <a:prstGeom prst="bentConnector3">
            <a:avLst>
              <a:gd name="adj1" fmla="val 54075"/>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9985CCD-A5AF-1C34-7A94-5D94E98F4A95}"/>
              </a:ext>
            </a:extLst>
          </p:cNvPr>
          <p:cNvSpPr/>
          <p:nvPr/>
        </p:nvSpPr>
        <p:spPr>
          <a:xfrm>
            <a:off x="9026266" y="6389564"/>
            <a:ext cx="1277979"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Switches</a:t>
            </a:r>
          </a:p>
        </p:txBody>
      </p:sp>
      <p:sp>
        <p:nvSpPr>
          <p:cNvPr id="21" name="Rectangle 20">
            <a:extLst>
              <a:ext uri="{FF2B5EF4-FFF2-40B4-BE49-F238E27FC236}">
                <a16:creationId xmlns:a16="http://schemas.microsoft.com/office/drawing/2014/main" id="{1B4A1834-292B-BAC3-ED07-3AE1DCCFA668}"/>
              </a:ext>
            </a:extLst>
          </p:cNvPr>
          <p:cNvSpPr/>
          <p:nvPr/>
        </p:nvSpPr>
        <p:spPr>
          <a:xfrm>
            <a:off x="9071421" y="7917682"/>
            <a:ext cx="1001813"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Socket</a:t>
            </a:r>
          </a:p>
        </p:txBody>
      </p:sp>
      <p:cxnSp>
        <p:nvCxnSpPr>
          <p:cNvPr id="23" name="Connector: Elbow 22">
            <a:extLst>
              <a:ext uri="{FF2B5EF4-FFF2-40B4-BE49-F238E27FC236}">
                <a16:creationId xmlns:a16="http://schemas.microsoft.com/office/drawing/2014/main" id="{FC8EFFC1-21C9-4CE5-12F4-6A91EFAB2C33}"/>
              </a:ext>
            </a:extLst>
          </p:cNvPr>
          <p:cNvCxnSpPr>
            <a:cxnSpLocks/>
          </p:cNvCxnSpPr>
          <p:nvPr/>
        </p:nvCxnSpPr>
        <p:spPr>
          <a:xfrm>
            <a:off x="2807577" y="6787434"/>
            <a:ext cx="6108649" cy="606935"/>
          </a:xfrm>
          <a:prstGeom prst="bentConnector3">
            <a:avLst>
              <a:gd name="adj1" fmla="val 574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AE471E-6D21-3850-D0DE-E10E32FBB660}"/>
              </a:ext>
            </a:extLst>
          </p:cNvPr>
          <p:cNvCxnSpPr/>
          <p:nvPr/>
        </p:nvCxnSpPr>
        <p:spPr>
          <a:xfrm flipV="1">
            <a:off x="2807577" y="5761653"/>
            <a:ext cx="0" cy="1025781"/>
          </a:xfrm>
          <a:prstGeom prst="line">
            <a:avLst/>
          </a:prstGeom>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FD40DCC-39CB-9849-F732-95B4FEB06C32}"/>
              </a:ext>
            </a:extLst>
          </p:cNvPr>
          <p:cNvSpPr/>
          <p:nvPr/>
        </p:nvSpPr>
        <p:spPr>
          <a:xfrm>
            <a:off x="8968837" y="7157687"/>
            <a:ext cx="1901161"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Fan Regulator</a:t>
            </a:r>
          </a:p>
        </p:txBody>
      </p:sp>
    </p:spTree>
    <p:extLst>
      <p:ext uri="{BB962C8B-B14F-4D97-AF65-F5344CB8AC3E}">
        <p14:creationId xmlns:p14="http://schemas.microsoft.com/office/powerpoint/2010/main" val="241838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980901"/>
            <a:ext cx="18288000" cy="9525"/>
          </a:xfrm>
          <a:custGeom>
            <a:avLst/>
            <a:gdLst/>
            <a:ahLst/>
            <a:cxnLst/>
            <a:rect l="l" t="t" r="r" b="b"/>
            <a:pathLst>
              <a:path w="18288000" h="9525">
                <a:moveTo>
                  <a:pt x="0" y="9525"/>
                </a:moveTo>
                <a:lnTo>
                  <a:pt x="0" y="0"/>
                </a:lnTo>
                <a:lnTo>
                  <a:pt x="18288000" y="0"/>
                </a:lnTo>
                <a:lnTo>
                  <a:pt x="18288000" y="9525"/>
                </a:lnTo>
                <a:lnTo>
                  <a:pt x="0" y="9525"/>
                </a:lnTo>
                <a:close/>
              </a:path>
            </a:pathLst>
          </a:custGeom>
          <a:solidFill>
            <a:srgbClr val="BDBDBD"/>
          </a:solidFill>
        </p:spPr>
        <p:txBody>
          <a:bodyPr wrap="square" lIns="0" tIns="0" rIns="0" bIns="0" rtlCol="0"/>
          <a:lstStyle/>
          <a:p>
            <a:endParaRPr/>
          </a:p>
        </p:txBody>
      </p:sp>
      <p:sp>
        <p:nvSpPr>
          <p:cNvPr id="3" name="object 3"/>
          <p:cNvSpPr txBox="1"/>
          <p:nvPr/>
        </p:nvSpPr>
        <p:spPr>
          <a:xfrm>
            <a:off x="9565868" y="5144832"/>
            <a:ext cx="185420" cy="345440"/>
          </a:xfrm>
          <a:prstGeom prst="rect">
            <a:avLst/>
          </a:prstGeom>
        </p:spPr>
        <p:txBody>
          <a:bodyPr vert="horz" wrap="square" lIns="0" tIns="12700" rIns="0" bIns="0" rtlCol="0">
            <a:spAutoFit/>
          </a:bodyPr>
          <a:lstStyle/>
          <a:p>
            <a:pPr marL="12700">
              <a:lnSpc>
                <a:spcPct val="100000"/>
              </a:lnSpc>
              <a:spcBef>
                <a:spcPts val="100"/>
              </a:spcBef>
            </a:pPr>
            <a:r>
              <a:rPr sz="2100" spc="-840">
                <a:solidFill>
                  <a:srgbClr val="777777"/>
                </a:solidFill>
                <a:latin typeface="MS UI Gothic"/>
                <a:cs typeface="MS UI Gothic"/>
              </a:rPr>
              <a:t>☐</a:t>
            </a:r>
            <a:endParaRPr sz="2100">
              <a:latin typeface="MS UI Gothic"/>
              <a:cs typeface="MS UI Gothic"/>
            </a:endParaRPr>
          </a:p>
        </p:txBody>
      </p:sp>
      <p:sp>
        <p:nvSpPr>
          <p:cNvPr id="4" name="object 4"/>
          <p:cNvSpPr txBox="1"/>
          <p:nvPr/>
        </p:nvSpPr>
        <p:spPr>
          <a:xfrm>
            <a:off x="9219793" y="2091118"/>
            <a:ext cx="7606665" cy="3016250"/>
          </a:xfrm>
          <a:prstGeom prst="rect">
            <a:avLst/>
          </a:prstGeom>
        </p:spPr>
        <p:txBody>
          <a:bodyPr vert="horz" wrap="square" lIns="0" tIns="12700" rIns="0" bIns="0" rtlCol="0">
            <a:spAutoFit/>
          </a:bodyPr>
          <a:lstStyle/>
          <a:p>
            <a:pPr marL="358775" marR="352425" indent="-333375">
              <a:lnSpc>
                <a:spcPct val="117200"/>
              </a:lnSpc>
              <a:spcBef>
                <a:spcPts val="100"/>
              </a:spcBef>
              <a:buClr>
                <a:srgbClr val="DF392A"/>
              </a:buClr>
              <a:buSzPct val="87500"/>
              <a:buChar char="•"/>
              <a:tabLst>
                <a:tab pos="358140" algn="l"/>
                <a:tab pos="358775" algn="l"/>
              </a:tabLst>
            </a:pPr>
            <a:r>
              <a:rPr sz="2400" dirty="0">
                <a:solidFill>
                  <a:srgbClr val="121212"/>
                </a:solidFill>
                <a:latin typeface="Tahoma"/>
                <a:cs typeface="Tahoma"/>
              </a:rPr>
              <a:t>Low power nodes reduce power consumption by  activating sleep mode when not in use.</a:t>
            </a:r>
            <a:endParaRPr sz="2400" dirty="0">
              <a:latin typeface="Tahoma"/>
              <a:cs typeface="Tahoma"/>
            </a:endParaRPr>
          </a:p>
          <a:p>
            <a:pPr marL="358775" marR="17780" indent="-333375">
              <a:lnSpc>
                <a:spcPct val="114599"/>
              </a:lnSpc>
              <a:spcBef>
                <a:spcPts val="75"/>
              </a:spcBef>
              <a:buClr>
                <a:srgbClr val="DF392A"/>
              </a:buClr>
              <a:buSzPct val="87500"/>
              <a:buChar char="•"/>
              <a:tabLst>
                <a:tab pos="358140" algn="l"/>
                <a:tab pos="358775" algn="l"/>
              </a:tabLst>
            </a:pPr>
            <a:r>
              <a:rPr sz="2400" dirty="0">
                <a:solidFill>
                  <a:srgbClr val="121212"/>
                </a:solidFill>
                <a:latin typeface="Tahoma"/>
                <a:cs typeface="Tahoma"/>
              </a:rPr>
              <a:t>This allows for energy saving and is highly useful in  battery powered applications.</a:t>
            </a:r>
            <a:endParaRPr sz="2400" dirty="0">
              <a:latin typeface="Tahoma"/>
              <a:cs typeface="Tahoma"/>
            </a:endParaRPr>
          </a:p>
          <a:p>
            <a:pPr marL="358775" marR="904875" indent="-333375">
              <a:lnSpc>
                <a:spcPct val="117200"/>
              </a:lnSpc>
              <a:buClr>
                <a:srgbClr val="DF392A"/>
              </a:buClr>
              <a:buSzPct val="87500"/>
              <a:buChar char="•"/>
              <a:tabLst>
                <a:tab pos="358140" algn="l"/>
                <a:tab pos="358775" algn="l"/>
              </a:tabLst>
            </a:pPr>
            <a:r>
              <a:rPr sz="2400" dirty="0">
                <a:solidFill>
                  <a:srgbClr val="121212"/>
                </a:solidFill>
                <a:latin typeface="Tahoma"/>
                <a:cs typeface="Tahoma"/>
              </a:rPr>
              <a:t>The system accomplishes this by occupancy  detection techniques mentioned above.</a:t>
            </a:r>
            <a:endParaRPr sz="2400" dirty="0">
              <a:latin typeface="Tahoma"/>
              <a:cs typeface="Tahoma"/>
            </a:endParaRPr>
          </a:p>
          <a:p>
            <a:pPr marL="358775" indent="-333375">
              <a:lnSpc>
                <a:spcPct val="100000"/>
              </a:lnSpc>
              <a:spcBef>
                <a:spcPts val="490"/>
              </a:spcBef>
              <a:buClr>
                <a:srgbClr val="DF392A"/>
              </a:buClr>
              <a:buSzPct val="87500"/>
              <a:buChar char="•"/>
              <a:tabLst>
                <a:tab pos="358140" algn="l"/>
                <a:tab pos="358775" algn="l"/>
              </a:tabLst>
            </a:pPr>
            <a:r>
              <a:rPr sz="2400" dirty="0">
                <a:solidFill>
                  <a:srgbClr val="121212"/>
                </a:solidFill>
                <a:latin typeface="Tahoma"/>
                <a:cs typeface="Tahoma"/>
              </a:rPr>
              <a:t>Controlling Light Intensity using BLE Sniffer:</a:t>
            </a:r>
            <a:endParaRPr sz="2400" dirty="0">
              <a:latin typeface="Tahoma"/>
              <a:cs typeface="Tahoma"/>
            </a:endParaRPr>
          </a:p>
        </p:txBody>
      </p:sp>
      <p:sp>
        <p:nvSpPr>
          <p:cNvPr id="5" name="object 5"/>
          <p:cNvSpPr txBox="1"/>
          <p:nvPr/>
        </p:nvSpPr>
        <p:spPr>
          <a:xfrm>
            <a:off x="9207093" y="5091492"/>
            <a:ext cx="7549515" cy="1720850"/>
          </a:xfrm>
          <a:prstGeom prst="rect">
            <a:avLst/>
          </a:prstGeom>
        </p:spPr>
        <p:txBody>
          <a:bodyPr vert="horz" wrap="square" lIns="0" tIns="7620" rIns="0" bIns="0" rtlCol="0">
            <a:spAutoFit/>
          </a:bodyPr>
          <a:lstStyle/>
          <a:p>
            <a:pPr marL="704850" marR="30480">
              <a:lnSpc>
                <a:spcPct val="115900"/>
              </a:lnSpc>
              <a:spcBef>
                <a:spcPts val="60"/>
              </a:spcBef>
            </a:pPr>
            <a:r>
              <a:rPr sz="2400" dirty="0">
                <a:solidFill>
                  <a:srgbClr val="121212"/>
                </a:solidFill>
                <a:latin typeface="Tahoma"/>
                <a:cs typeface="Tahoma"/>
              </a:rPr>
              <a:t>Use BLE sniffer to detect proximity of registered  BLE device and accordingly set On/Off state or  intensity level for the lights.</a:t>
            </a:r>
            <a:endParaRPr sz="2400" dirty="0">
              <a:latin typeface="Tahoma"/>
              <a:cs typeface="Tahoma"/>
            </a:endParaRPr>
          </a:p>
          <a:p>
            <a:pPr marL="371475" indent="-333375">
              <a:lnSpc>
                <a:spcPct val="100000"/>
              </a:lnSpc>
              <a:spcBef>
                <a:spcPts val="495"/>
              </a:spcBef>
              <a:buClr>
                <a:srgbClr val="DF392A"/>
              </a:buClr>
              <a:buSzPct val="87500"/>
              <a:buChar char="•"/>
              <a:tabLst>
                <a:tab pos="370840" algn="l"/>
                <a:tab pos="371475" algn="l"/>
              </a:tabLst>
            </a:pPr>
            <a:r>
              <a:rPr sz="2400" dirty="0">
                <a:solidFill>
                  <a:srgbClr val="121212"/>
                </a:solidFill>
                <a:latin typeface="Tahoma"/>
                <a:cs typeface="Tahoma"/>
              </a:rPr>
              <a:t>Control using LDR based detection:</a:t>
            </a:r>
            <a:endParaRPr sz="2400" dirty="0">
              <a:latin typeface="Tahoma"/>
              <a:cs typeface="Tahoma"/>
            </a:endParaRPr>
          </a:p>
        </p:txBody>
      </p:sp>
      <p:sp>
        <p:nvSpPr>
          <p:cNvPr id="6" name="object 6"/>
          <p:cNvSpPr txBox="1"/>
          <p:nvPr/>
        </p:nvSpPr>
        <p:spPr>
          <a:xfrm>
            <a:off x="9565868" y="6786943"/>
            <a:ext cx="7585709" cy="1301750"/>
          </a:xfrm>
          <a:prstGeom prst="rect">
            <a:avLst/>
          </a:prstGeom>
        </p:spPr>
        <p:txBody>
          <a:bodyPr vert="horz" wrap="square" lIns="0" tIns="17145" rIns="0" bIns="0" rtlCol="0">
            <a:spAutoFit/>
          </a:bodyPr>
          <a:lstStyle/>
          <a:p>
            <a:pPr marL="346075" marR="5080" indent="-333375">
              <a:lnSpc>
                <a:spcPct val="115900"/>
              </a:lnSpc>
              <a:spcBef>
                <a:spcPts val="135"/>
              </a:spcBef>
              <a:buClr>
                <a:srgbClr val="777777"/>
              </a:buClr>
              <a:buSzPct val="87500"/>
              <a:buFont typeface="MS UI Gothic"/>
              <a:buChar char="☐"/>
              <a:tabLst>
                <a:tab pos="345440" algn="l"/>
                <a:tab pos="346075" algn="l"/>
              </a:tabLst>
            </a:pPr>
            <a:r>
              <a:rPr sz="2400">
                <a:solidFill>
                  <a:srgbClr val="121212"/>
                </a:solidFill>
                <a:latin typeface="Tahoma"/>
                <a:cs typeface="Tahoma"/>
              </a:rPr>
              <a:t>Detect luminous intensity of the room using LDR  and adjust intensity of all nodes in the group based  on this value.</a:t>
            </a:r>
            <a:endParaRPr sz="2400">
              <a:latin typeface="Tahoma"/>
              <a:cs typeface="Tahoma"/>
            </a:endParaRPr>
          </a:p>
        </p:txBody>
      </p:sp>
      <p:sp>
        <p:nvSpPr>
          <p:cNvPr id="7" name="object 7"/>
          <p:cNvSpPr txBox="1">
            <a:spLocks noGrp="1"/>
          </p:cNvSpPr>
          <p:nvPr>
            <p:ph type="title"/>
          </p:nvPr>
        </p:nvSpPr>
        <p:spPr>
          <a:xfrm>
            <a:off x="9222983" y="1374917"/>
            <a:ext cx="7160017" cy="650819"/>
          </a:xfrm>
          <a:prstGeom prst="rect">
            <a:avLst/>
          </a:prstGeom>
        </p:spPr>
        <p:txBody>
          <a:bodyPr vert="horz" wrap="square" lIns="0" tIns="12065" rIns="0" bIns="0" rtlCol="0">
            <a:spAutoFit/>
          </a:bodyPr>
          <a:lstStyle/>
          <a:p>
            <a:pPr marL="12700">
              <a:lnSpc>
                <a:spcPct val="100000"/>
              </a:lnSpc>
              <a:spcBef>
                <a:spcPts val="95"/>
              </a:spcBef>
            </a:pPr>
            <a:r>
              <a:rPr sz="4150"/>
              <a:t>Smart Power Saving Features</a:t>
            </a:r>
          </a:p>
        </p:txBody>
      </p:sp>
      <p:sp>
        <p:nvSpPr>
          <p:cNvPr id="13" name="object 13"/>
          <p:cNvSpPr txBox="1">
            <a:spLocks noGrp="1"/>
          </p:cNvSpPr>
          <p:nvPr>
            <p:ph type="dt" sz="half" idx="6"/>
          </p:nvPr>
        </p:nvSpPr>
        <p:spPr>
          <a:xfrm>
            <a:off x="558394" y="9438898"/>
            <a:ext cx="490855" cy="256540"/>
          </a:xfrm>
          <a:prstGeom prst="rect">
            <a:avLst/>
          </a:prstGeom>
        </p:spPr>
        <p:txBody>
          <a:bodyPr vert="horz" wrap="square" lIns="0" tIns="6350" rIns="0" bIns="0" rtlCol="0">
            <a:spAutoFit/>
          </a:bodyPr>
          <a:lstStyle/>
          <a:p>
            <a:pPr marL="12700">
              <a:lnSpc>
                <a:spcPct val="100000"/>
              </a:lnSpc>
              <a:spcBef>
                <a:spcPts val="50"/>
              </a:spcBef>
            </a:pPr>
            <a:r>
              <a:rPr spc="85" dirty="0"/>
              <a:t>2</a:t>
            </a:r>
            <a:r>
              <a:rPr spc="114" dirty="0"/>
              <a:t>0</a:t>
            </a:r>
            <a:r>
              <a:rPr spc="85" dirty="0"/>
              <a:t>22</a:t>
            </a:r>
          </a:p>
        </p:txBody>
      </p:sp>
      <p:sp>
        <p:nvSpPr>
          <p:cNvPr id="12" name="object 6">
            <a:extLst>
              <a:ext uri="{FF2B5EF4-FFF2-40B4-BE49-F238E27FC236}">
                <a16:creationId xmlns:a16="http://schemas.microsoft.com/office/drawing/2014/main" id="{324B3DE7-D81C-290E-5749-D689A7F39FDF}"/>
              </a:ext>
            </a:extLst>
          </p:cNvPr>
          <p:cNvSpPr txBox="1"/>
          <p:nvPr/>
        </p:nvSpPr>
        <p:spPr>
          <a:xfrm>
            <a:off x="15385750" y="9458529"/>
            <a:ext cx="2101515" cy="243656"/>
          </a:xfrm>
          <a:prstGeom prst="rect">
            <a:avLst/>
          </a:prstGeom>
        </p:spPr>
        <p:txBody>
          <a:bodyPr vert="horz" wrap="square" lIns="0" tIns="12700" rIns="0" bIns="0" rtlCol="0">
            <a:spAutoFit/>
          </a:bodyPr>
          <a:lstStyle/>
          <a:p>
            <a:pPr marL="12700">
              <a:spcBef>
                <a:spcPts val="100"/>
              </a:spcBef>
            </a:pPr>
            <a:r>
              <a:rPr lang="en-IN" sz="1500" spc="95" dirty="0">
                <a:solidFill>
                  <a:srgbClr val="121212"/>
                </a:solidFill>
                <a:latin typeface="Tahoma"/>
                <a:cs typeface="Tahoma"/>
              </a:rPr>
              <a:t>Team ID: </a:t>
            </a:r>
            <a:r>
              <a:rPr sz="1500" spc="95" dirty="0">
                <a:solidFill>
                  <a:srgbClr val="121212"/>
                </a:solidFill>
                <a:latin typeface="Tahoma"/>
                <a:cs typeface="Tahoma"/>
              </a:rPr>
              <a:t>H</a:t>
            </a:r>
            <a:r>
              <a:rPr lang="en-IN" sz="1500" spc="95" dirty="0">
                <a:solidFill>
                  <a:srgbClr val="121212"/>
                </a:solidFill>
                <a:latin typeface="Tahoma"/>
                <a:cs typeface="Tahoma"/>
              </a:rPr>
              <a:t>A-</a:t>
            </a:r>
            <a:r>
              <a:rPr sz="1500" spc="95" dirty="0">
                <a:solidFill>
                  <a:srgbClr val="121212"/>
                </a:solidFill>
                <a:latin typeface="Tahoma"/>
                <a:cs typeface="Tahoma"/>
              </a:rPr>
              <a:t>220502</a:t>
            </a:r>
            <a:endParaRPr sz="1500" dirty="0">
              <a:latin typeface="Tahoma"/>
              <a:cs typeface="Tahoma"/>
            </a:endParaRPr>
          </a:p>
        </p:txBody>
      </p:sp>
      <p:pic>
        <p:nvPicPr>
          <p:cNvPr id="14" name="Picture 13">
            <a:extLst>
              <a:ext uri="{FF2B5EF4-FFF2-40B4-BE49-F238E27FC236}">
                <a16:creationId xmlns:a16="http://schemas.microsoft.com/office/drawing/2014/main" id="{7386D184-7FA1-A71A-1221-E3F4AECA3B16}"/>
              </a:ext>
            </a:extLst>
          </p:cNvPr>
          <p:cNvPicPr>
            <a:picLocks noChangeAspect="1"/>
          </p:cNvPicPr>
          <p:nvPr/>
        </p:nvPicPr>
        <p:blipFill>
          <a:blip r:embed="rId2"/>
          <a:stretch>
            <a:fillRect/>
          </a:stretch>
        </p:blipFill>
        <p:spPr>
          <a:xfrm>
            <a:off x="1905000" y="1370931"/>
            <a:ext cx="5608320" cy="71348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07023" y="1758593"/>
            <a:ext cx="7878445" cy="4285084"/>
          </a:xfrm>
          <a:prstGeom prst="rect">
            <a:avLst/>
          </a:prstGeom>
        </p:spPr>
        <p:txBody>
          <a:bodyPr vert="horz" wrap="square" lIns="0" tIns="12700" rIns="0" bIns="0" rtlCol="0">
            <a:spAutoFit/>
          </a:bodyPr>
          <a:lstStyle/>
          <a:p>
            <a:pPr marL="384175" marR="139065" indent="-333375">
              <a:lnSpc>
                <a:spcPct val="117200"/>
              </a:lnSpc>
              <a:spcBef>
                <a:spcPts val="100"/>
              </a:spcBef>
              <a:buClr>
                <a:srgbClr val="DF392A"/>
              </a:buClr>
              <a:buSzPct val="87500"/>
              <a:buChar char="•"/>
              <a:tabLst>
                <a:tab pos="383540" algn="l"/>
                <a:tab pos="384175" algn="l"/>
              </a:tabLst>
            </a:pPr>
            <a:r>
              <a:rPr lang="en-IN" sz="2400" spc="110" dirty="0">
                <a:solidFill>
                  <a:srgbClr val="121212"/>
                </a:solidFill>
                <a:latin typeface="Tahoma"/>
                <a:cs typeface="Tahoma"/>
              </a:rPr>
              <a:t>BLE uses two types of key for encrypting the messages sent in the network</a:t>
            </a:r>
          </a:p>
          <a:p>
            <a:pPr marL="384175" marR="139065" indent="-333375">
              <a:lnSpc>
                <a:spcPct val="117200"/>
              </a:lnSpc>
              <a:spcBef>
                <a:spcPts val="100"/>
              </a:spcBef>
              <a:buClr>
                <a:srgbClr val="DF392A"/>
              </a:buClr>
              <a:buSzPct val="87500"/>
              <a:buChar char="•"/>
              <a:tabLst>
                <a:tab pos="383540" algn="l"/>
                <a:tab pos="384175" algn="l"/>
              </a:tabLst>
            </a:pPr>
            <a:r>
              <a:rPr sz="2400" spc="110" dirty="0">
                <a:solidFill>
                  <a:srgbClr val="121212"/>
                </a:solidFill>
                <a:latin typeface="Tahoma"/>
                <a:cs typeface="Tahoma"/>
              </a:rPr>
              <a:t>BLE</a:t>
            </a:r>
            <a:r>
              <a:rPr sz="2400" spc="-120" dirty="0">
                <a:solidFill>
                  <a:srgbClr val="121212"/>
                </a:solidFill>
                <a:latin typeface="Tahoma"/>
                <a:cs typeface="Tahoma"/>
              </a:rPr>
              <a:t> </a:t>
            </a:r>
            <a:r>
              <a:rPr sz="2400" spc="90" dirty="0">
                <a:solidFill>
                  <a:srgbClr val="121212"/>
                </a:solidFill>
                <a:latin typeface="Tahoma"/>
                <a:cs typeface="Tahoma"/>
              </a:rPr>
              <a:t>technology</a:t>
            </a:r>
            <a:r>
              <a:rPr sz="2400" spc="-120" dirty="0">
                <a:solidFill>
                  <a:srgbClr val="121212"/>
                </a:solidFill>
                <a:latin typeface="Tahoma"/>
                <a:cs typeface="Tahoma"/>
              </a:rPr>
              <a:t> </a:t>
            </a:r>
            <a:r>
              <a:rPr sz="2400" spc="120" dirty="0">
                <a:solidFill>
                  <a:srgbClr val="121212"/>
                </a:solidFill>
                <a:latin typeface="Tahoma"/>
                <a:cs typeface="Tahoma"/>
              </a:rPr>
              <a:t>uses</a:t>
            </a:r>
            <a:r>
              <a:rPr sz="2400" spc="-120" dirty="0">
                <a:solidFill>
                  <a:srgbClr val="121212"/>
                </a:solidFill>
                <a:latin typeface="Tahoma"/>
                <a:cs typeface="Tahoma"/>
              </a:rPr>
              <a:t> </a:t>
            </a:r>
            <a:r>
              <a:rPr sz="2400" spc="85" dirty="0">
                <a:solidFill>
                  <a:srgbClr val="121212"/>
                </a:solidFill>
                <a:latin typeface="Tahoma"/>
                <a:cs typeface="Tahoma"/>
              </a:rPr>
              <a:t>frequency</a:t>
            </a:r>
            <a:r>
              <a:rPr sz="2400" spc="-120" dirty="0">
                <a:solidFill>
                  <a:srgbClr val="121212"/>
                </a:solidFill>
                <a:latin typeface="Tahoma"/>
                <a:cs typeface="Tahoma"/>
              </a:rPr>
              <a:t> </a:t>
            </a:r>
            <a:r>
              <a:rPr sz="2400" spc="75" dirty="0">
                <a:solidFill>
                  <a:srgbClr val="121212"/>
                </a:solidFill>
                <a:latin typeface="Tahoma"/>
                <a:cs typeface="Tahoma"/>
              </a:rPr>
              <a:t>hopping</a:t>
            </a:r>
            <a:r>
              <a:rPr sz="2400" spc="-120" dirty="0">
                <a:solidFill>
                  <a:srgbClr val="121212"/>
                </a:solidFill>
                <a:latin typeface="Tahoma"/>
                <a:cs typeface="Tahoma"/>
              </a:rPr>
              <a:t> </a:t>
            </a:r>
            <a:r>
              <a:rPr sz="2400" spc="85" dirty="0">
                <a:solidFill>
                  <a:srgbClr val="121212"/>
                </a:solidFill>
                <a:latin typeface="Tahoma"/>
                <a:cs typeface="Tahoma"/>
              </a:rPr>
              <a:t>techniques </a:t>
            </a:r>
            <a:r>
              <a:rPr sz="2400" spc="-735" dirty="0">
                <a:solidFill>
                  <a:srgbClr val="121212"/>
                </a:solidFill>
                <a:latin typeface="Tahoma"/>
                <a:cs typeface="Tahoma"/>
              </a:rPr>
              <a:t> </a:t>
            </a:r>
            <a:r>
              <a:rPr sz="2400" spc="80" dirty="0">
                <a:solidFill>
                  <a:srgbClr val="121212"/>
                </a:solidFill>
                <a:latin typeface="Tahoma"/>
                <a:cs typeface="Tahoma"/>
              </a:rPr>
              <a:t>to</a:t>
            </a:r>
            <a:r>
              <a:rPr sz="2400" spc="-125" dirty="0">
                <a:solidFill>
                  <a:srgbClr val="121212"/>
                </a:solidFill>
                <a:latin typeface="Tahoma"/>
                <a:cs typeface="Tahoma"/>
              </a:rPr>
              <a:t> </a:t>
            </a:r>
            <a:r>
              <a:rPr sz="2400" spc="70" dirty="0">
                <a:solidFill>
                  <a:srgbClr val="121212"/>
                </a:solidFill>
                <a:latin typeface="Tahoma"/>
                <a:cs typeface="Tahoma"/>
              </a:rPr>
              <a:t>ensure</a:t>
            </a:r>
            <a:r>
              <a:rPr sz="2400" spc="-120" dirty="0">
                <a:solidFill>
                  <a:srgbClr val="121212"/>
                </a:solidFill>
                <a:latin typeface="Tahoma"/>
                <a:cs typeface="Tahoma"/>
              </a:rPr>
              <a:t> </a:t>
            </a:r>
            <a:r>
              <a:rPr sz="2400" spc="100" dirty="0">
                <a:solidFill>
                  <a:srgbClr val="121212"/>
                </a:solidFill>
                <a:latin typeface="Tahoma"/>
                <a:cs typeface="Tahoma"/>
              </a:rPr>
              <a:t>secure</a:t>
            </a:r>
            <a:r>
              <a:rPr sz="2400" spc="-120" dirty="0">
                <a:solidFill>
                  <a:srgbClr val="121212"/>
                </a:solidFill>
                <a:latin typeface="Tahoma"/>
                <a:cs typeface="Tahoma"/>
              </a:rPr>
              <a:t> </a:t>
            </a:r>
            <a:r>
              <a:rPr sz="2400" spc="70" dirty="0">
                <a:solidFill>
                  <a:srgbClr val="121212"/>
                </a:solidFill>
                <a:latin typeface="Tahoma"/>
                <a:cs typeface="Tahoma"/>
              </a:rPr>
              <a:t>transmission</a:t>
            </a:r>
            <a:r>
              <a:rPr sz="2400" spc="-120" dirty="0">
                <a:solidFill>
                  <a:srgbClr val="121212"/>
                </a:solidFill>
                <a:latin typeface="Tahoma"/>
                <a:cs typeface="Tahoma"/>
              </a:rPr>
              <a:t> </a:t>
            </a:r>
            <a:r>
              <a:rPr sz="2400" spc="100" dirty="0">
                <a:solidFill>
                  <a:srgbClr val="121212"/>
                </a:solidFill>
                <a:latin typeface="Tahoma"/>
                <a:cs typeface="Tahoma"/>
              </a:rPr>
              <a:t>of</a:t>
            </a:r>
            <a:r>
              <a:rPr sz="2400" spc="-125" dirty="0">
                <a:solidFill>
                  <a:srgbClr val="121212"/>
                </a:solidFill>
                <a:latin typeface="Tahoma"/>
                <a:cs typeface="Tahoma"/>
              </a:rPr>
              <a:t> </a:t>
            </a:r>
            <a:r>
              <a:rPr sz="2400" spc="90" dirty="0">
                <a:solidFill>
                  <a:srgbClr val="121212"/>
                </a:solidFill>
                <a:latin typeface="Tahoma"/>
                <a:cs typeface="Tahoma"/>
              </a:rPr>
              <a:t>messages.</a:t>
            </a:r>
            <a:endParaRPr sz="2400" dirty="0">
              <a:latin typeface="Tahoma"/>
              <a:cs typeface="Tahoma"/>
            </a:endParaRPr>
          </a:p>
          <a:p>
            <a:pPr marL="384175" marR="161925" indent="-333375">
              <a:lnSpc>
                <a:spcPct val="114599"/>
              </a:lnSpc>
              <a:spcBef>
                <a:spcPts val="75"/>
              </a:spcBef>
              <a:buClr>
                <a:srgbClr val="DF392A"/>
              </a:buClr>
              <a:buSzPct val="87500"/>
              <a:buChar char="•"/>
              <a:tabLst>
                <a:tab pos="383540" algn="l"/>
                <a:tab pos="384175" algn="l"/>
              </a:tabLst>
            </a:pPr>
            <a:r>
              <a:rPr sz="2400" spc="180" dirty="0">
                <a:solidFill>
                  <a:srgbClr val="121212"/>
                </a:solidFill>
                <a:latin typeface="Tahoma"/>
                <a:cs typeface="Tahoma"/>
              </a:rPr>
              <a:t>A</a:t>
            </a:r>
            <a:r>
              <a:rPr sz="2400" spc="-125" dirty="0">
                <a:solidFill>
                  <a:srgbClr val="121212"/>
                </a:solidFill>
                <a:latin typeface="Tahoma"/>
                <a:cs typeface="Tahoma"/>
              </a:rPr>
              <a:t> </a:t>
            </a:r>
            <a:r>
              <a:rPr sz="2400" spc="80" dirty="0">
                <a:solidFill>
                  <a:srgbClr val="121212"/>
                </a:solidFill>
                <a:latin typeface="Tahoma"/>
                <a:cs typeface="Tahoma"/>
              </a:rPr>
              <a:t>fast</a:t>
            </a:r>
            <a:r>
              <a:rPr sz="2400" spc="-125" dirty="0">
                <a:solidFill>
                  <a:srgbClr val="121212"/>
                </a:solidFill>
                <a:latin typeface="Tahoma"/>
                <a:cs typeface="Tahoma"/>
              </a:rPr>
              <a:t> </a:t>
            </a:r>
            <a:r>
              <a:rPr sz="2400" spc="90" dirty="0">
                <a:solidFill>
                  <a:srgbClr val="121212"/>
                </a:solidFill>
                <a:latin typeface="Tahoma"/>
                <a:cs typeface="Tahoma"/>
              </a:rPr>
              <a:t>and</a:t>
            </a:r>
            <a:r>
              <a:rPr sz="2400" spc="-120" dirty="0">
                <a:solidFill>
                  <a:srgbClr val="121212"/>
                </a:solidFill>
                <a:latin typeface="Tahoma"/>
                <a:cs typeface="Tahoma"/>
              </a:rPr>
              <a:t> </a:t>
            </a:r>
            <a:r>
              <a:rPr sz="2400" spc="50" dirty="0">
                <a:solidFill>
                  <a:srgbClr val="121212"/>
                </a:solidFill>
                <a:latin typeface="Tahoma"/>
                <a:cs typeface="Tahoma"/>
              </a:rPr>
              <a:t>reliable</a:t>
            </a:r>
            <a:r>
              <a:rPr sz="2400" spc="-125" dirty="0">
                <a:solidFill>
                  <a:srgbClr val="121212"/>
                </a:solidFill>
                <a:latin typeface="Tahoma"/>
                <a:cs typeface="Tahoma"/>
              </a:rPr>
              <a:t> </a:t>
            </a:r>
            <a:r>
              <a:rPr sz="2400" spc="85" dirty="0">
                <a:solidFill>
                  <a:srgbClr val="121212"/>
                </a:solidFill>
                <a:latin typeface="Tahoma"/>
                <a:cs typeface="Tahoma"/>
              </a:rPr>
              <a:t>data</a:t>
            </a:r>
            <a:r>
              <a:rPr sz="2400" spc="-120" dirty="0">
                <a:solidFill>
                  <a:srgbClr val="121212"/>
                </a:solidFill>
                <a:latin typeface="Tahoma"/>
                <a:cs typeface="Tahoma"/>
              </a:rPr>
              <a:t> </a:t>
            </a:r>
            <a:r>
              <a:rPr sz="2400" spc="60" dirty="0">
                <a:solidFill>
                  <a:srgbClr val="121212"/>
                </a:solidFill>
                <a:latin typeface="Tahoma"/>
                <a:cs typeface="Tahoma"/>
              </a:rPr>
              <a:t>rate</a:t>
            </a:r>
            <a:r>
              <a:rPr sz="2400" spc="-125" dirty="0">
                <a:solidFill>
                  <a:srgbClr val="121212"/>
                </a:solidFill>
                <a:latin typeface="Tahoma"/>
                <a:cs typeface="Tahoma"/>
              </a:rPr>
              <a:t> </a:t>
            </a:r>
            <a:r>
              <a:rPr sz="2400" spc="100" dirty="0">
                <a:solidFill>
                  <a:srgbClr val="121212"/>
                </a:solidFill>
                <a:latin typeface="Tahoma"/>
                <a:cs typeface="Tahoma"/>
              </a:rPr>
              <a:t>of</a:t>
            </a:r>
            <a:r>
              <a:rPr sz="2400" spc="-120" dirty="0">
                <a:solidFill>
                  <a:srgbClr val="121212"/>
                </a:solidFill>
                <a:latin typeface="Tahoma"/>
                <a:cs typeface="Tahoma"/>
              </a:rPr>
              <a:t> </a:t>
            </a:r>
            <a:r>
              <a:rPr sz="2400" spc="140" dirty="0">
                <a:solidFill>
                  <a:srgbClr val="121212"/>
                </a:solidFill>
                <a:latin typeface="Tahoma"/>
                <a:cs typeface="Tahoma"/>
              </a:rPr>
              <a:t>2</a:t>
            </a:r>
            <a:r>
              <a:rPr sz="2400" spc="-125" dirty="0">
                <a:solidFill>
                  <a:srgbClr val="121212"/>
                </a:solidFill>
                <a:latin typeface="Tahoma"/>
                <a:cs typeface="Tahoma"/>
              </a:rPr>
              <a:t> </a:t>
            </a:r>
            <a:r>
              <a:rPr sz="2400" spc="170" dirty="0">
                <a:solidFill>
                  <a:srgbClr val="121212"/>
                </a:solidFill>
                <a:latin typeface="Tahoma"/>
                <a:cs typeface="Tahoma"/>
              </a:rPr>
              <a:t>Mbps</a:t>
            </a:r>
            <a:r>
              <a:rPr sz="2400" spc="-120" dirty="0">
                <a:solidFill>
                  <a:srgbClr val="121212"/>
                </a:solidFill>
                <a:latin typeface="Tahoma"/>
                <a:cs typeface="Tahoma"/>
              </a:rPr>
              <a:t> </a:t>
            </a:r>
            <a:r>
              <a:rPr sz="2400" spc="85" dirty="0">
                <a:solidFill>
                  <a:srgbClr val="121212"/>
                </a:solidFill>
                <a:latin typeface="Tahoma"/>
                <a:cs typeface="Tahoma"/>
              </a:rPr>
              <a:t>is</a:t>
            </a:r>
            <a:r>
              <a:rPr sz="2400" spc="-125" dirty="0">
                <a:solidFill>
                  <a:srgbClr val="121212"/>
                </a:solidFill>
                <a:latin typeface="Tahoma"/>
                <a:cs typeface="Tahoma"/>
              </a:rPr>
              <a:t> </a:t>
            </a:r>
            <a:r>
              <a:rPr sz="2400" spc="80" dirty="0">
                <a:solidFill>
                  <a:srgbClr val="121212"/>
                </a:solidFill>
                <a:latin typeface="Tahoma"/>
                <a:cs typeface="Tahoma"/>
              </a:rPr>
              <a:t>achievable </a:t>
            </a:r>
            <a:r>
              <a:rPr sz="2400" spc="-735" dirty="0">
                <a:solidFill>
                  <a:srgbClr val="121212"/>
                </a:solidFill>
                <a:latin typeface="Tahoma"/>
                <a:cs typeface="Tahoma"/>
              </a:rPr>
              <a:t> </a:t>
            </a:r>
            <a:r>
              <a:rPr sz="2400" spc="70" dirty="0">
                <a:solidFill>
                  <a:srgbClr val="121212"/>
                </a:solidFill>
                <a:latin typeface="Tahoma"/>
                <a:cs typeface="Tahoma"/>
              </a:rPr>
              <a:t>using</a:t>
            </a:r>
            <a:r>
              <a:rPr sz="2400" spc="-125" dirty="0">
                <a:solidFill>
                  <a:srgbClr val="121212"/>
                </a:solidFill>
                <a:latin typeface="Tahoma"/>
                <a:cs typeface="Tahoma"/>
              </a:rPr>
              <a:t> </a:t>
            </a:r>
            <a:r>
              <a:rPr sz="2400" spc="60" dirty="0">
                <a:solidFill>
                  <a:srgbClr val="121212"/>
                </a:solidFill>
                <a:latin typeface="Tahoma"/>
                <a:cs typeface="Tahoma"/>
              </a:rPr>
              <a:t>BLE</a:t>
            </a:r>
            <a:r>
              <a:rPr lang="en-IN" sz="2400" spc="60" dirty="0">
                <a:solidFill>
                  <a:srgbClr val="121212"/>
                </a:solidFill>
                <a:latin typeface="Tahoma"/>
                <a:cs typeface="Tahoma"/>
              </a:rPr>
              <a:t> 5.1</a:t>
            </a:r>
          </a:p>
          <a:p>
            <a:pPr marL="384175" marR="161925" indent="-333375">
              <a:lnSpc>
                <a:spcPct val="114599"/>
              </a:lnSpc>
              <a:spcBef>
                <a:spcPts val="75"/>
              </a:spcBef>
              <a:buClr>
                <a:srgbClr val="DF392A"/>
              </a:buClr>
              <a:buSzPct val="87500"/>
              <a:buChar char="•"/>
              <a:tabLst>
                <a:tab pos="383540" algn="l"/>
                <a:tab pos="384175" algn="l"/>
              </a:tabLst>
            </a:pPr>
            <a:r>
              <a:rPr lang="en-IN" sz="2400" spc="60" dirty="0">
                <a:solidFill>
                  <a:srgbClr val="121212"/>
                </a:solidFill>
                <a:latin typeface="Tahoma"/>
                <a:cs typeface="Tahoma"/>
              </a:rPr>
              <a:t>There is no cloud backend necessary, hence, your data is always on the local network, although Wi-Fi connectivity can be implemented for specific nodes.</a:t>
            </a:r>
            <a:endParaRPr sz="2400" dirty="0">
              <a:latin typeface="Tahoma"/>
              <a:cs typeface="Tahoma"/>
            </a:endParaRPr>
          </a:p>
        </p:txBody>
      </p:sp>
      <p:sp>
        <p:nvSpPr>
          <p:cNvPr id="3" name="object 3"/>
          <p:cNvSpPr txBox="1">
            <a:spLocks noGrp="1"/>
          </p:cNvSpPr>
          <p:nvPr>
            <p:ph type="title"/>
          </p:nvPr>
        </p:nvSpPr>
        <p:spPr>
          <a:xfrm>
            <a:off x="1045123" y="924548"/>
            <a:ext cx="9485717" cy="650819"/>
          </a:xfrm>
          <a:prstGeom prst="rect">
            <a:avLst/>
          </a:prstGeom>
        </p:spPr>
        <p:txBody>
          <a:bodyPr vert="horz" wrap="square" lIns="0" tIns="12065" rIns="0" bIns="0" rtlCol="0">
            <a:spAutoFit/>
          </a:bodyPr>
          <a:lstStyle/>
          <a:p>
            <a:pPr marL="12700">
              <a:lnSpc>
                <a:spcPct val="100000"/>
              </a:lnSpc>
              <a:spcBef>
                <a:spcPts val="95"/>
              </a:spcBef>
            </a:pPr>
            <a:r>
              <a:rPr sz="4150" dirty="0"/>
              <a:t>Fast, Secure </a:t>
            </a:r>
            <a:r>
              <a:rPr sz="3600" dirty="0">
                <a:latin typeface="Times New Roman"/>
                <a:cs typeface="Times New Roman"/>
              </a:rPr>
              <a:t>&amp; </a:t>
            </a:r>
            <a:r>
              <a:rPr sz="4150" dirty="0"/>
              <a:t>Reliable</a:t>
            </a:r>
            <a:r>
              <a:rPr lang="en-IN" sz="4150" dirty="0"/>
              <a:t> </a:t>
            </a:r>
            <a:r>
              <a:rPr sz="4150" dirty="0"/>
              <a:t>Communication</a:t>
            </a:r>
            <a:endParaRPr sz="4150" dirty="0">
              <a:latin typeface="Times New Roman"/>
              <a:cs typeface="Times New Roman"/>
            </a:endParaRPr>
          </a:p>
        </p:txBody>
      </p:sp>
      <p:sp>
        <p:nvSpPr>
          <p:cNvPr id="7" name="object 7"/>
          <p:cNvSpPr txBox="1">
            <a:spLocks noGrp="1"/>
          </p:cNvSpPr>
          <p:nvPr>
            <p:ph type="dt" sz="half" idx="6"/>
          </p:nvPr>
        </p:nvSpPr>
        <p:spPr>
          <a:prstGeom prst="rect">
            <a:avLst/>
          </a:prstGeom>
        </p:spPr>
        <p:txBody>
          <a:bodyPr vert="horz" wrap="square" lIns="0" tIns="6350" rIns="0" bIns="0" rtlCol="0">
            <a:spAutoFit/>
          </a:bodyPr>
          <a:lstStyle/>
          <a:p>
            <a:pPr marL="12700">
              <a:lnSpc>
                <a:spcPct val="100000"/>
              </a:lnSpc>
              <a:spcBef>
                <a:spcPts val="50"/>
              </a:spcBef>
            </a:pPr>
            <a:r>
              <a:rPr spc="85"/>
              <a:t>2</a:t>
            </a:r>
            <a:r>
              <a:rPr spc="114"/>
              <a:t>0</a:t>
            </a:r>
            <a:r>
              <a:rPr spc="85"/>
              <a:t>22</a:t>
            </a:r>
          </a:p>
        </p:txBody>
      </p:sp>
      <p:sp>
        <p:nvSpPr>
          <p:cNvPr id="5" name="object 5"/>
          <p:cNvSpPr txBox="1"/>
          <p:nvPr/>
        </p:nvSpPr>
        <p:spPr>
          <a:xfrm>
            <a:off x="9400916" y="3667759"/>
            <a:ext cx="7987030" cy="4580421"/>
          </a:xfrm>
          <a:prstGeom prst="rect">
            <a:avLst/>
          </a:prstGeom>
        </p:spPr>
        <p:txBody>
          <a:bodyPr vert="horz" wrap="square" lIns="0" tIns="12065" rIns="0" bIns="0" rtlCol="0">
            <a:spAutoFit/>
          </a:bodyPr>
          <a:lstStyle/>
          <a:p>
            <a:pPr marL="38100">
              <a:lnSpc>
                <a:spcPct val="100000"/>
              </a:lnSpc>
              <a:spcBef>
                <a:spcPts val="95"/>
              </a:spcBef>
            </a:pPr>
            <a:r>
              <a:rPr sz="4150" dirty="0">
                <a:solidFill>
                  <a:srgbClr val="121212"/>
                </a:solidFill>
                <a:latin typeface="Arial MT"/>
                <a:cs typeface="Arial MT"/>
              </a:rPr>
              <a:t>Modularity and Scalability</a:t>
            </a:r>
            <a:endParaRPr sz="2400" dirty="0">
              <a:latin typeface="Tahoma"/>
              <a:cs typeface="Tahoma"/>
            </a:endParaRPr>
          </a:p>
          <a:p>
            <a:pPr marL="371475" marR="366395" indent="-333375">
              <a:lnSpc>
                <a:spcPts val="3379"/>
              </a:lnSpc>
              <a:spcBef>
                <a:spcPts val="114"/>
              </a:spcBef>
              <a:buClr>
                <a:srgbClr val="DF392A"/>
              </a:buClr>
              <a:buSzPct val="87500"/>
              <a:buChar char="•"/>
              <a:tabLst>
                <a:tab pos="370840" algn="l"/>
                <a:tab pos="371475" algn="l"/>
              </a:tabLst>
            </a:pPr>
            <a:r>
              <a:rPr sz="2400" dirty="0">
                <a:solidFill>
                  <a:srgbClr val="121212"/>
                </a:solidFill>
                <a:latin typeface="Tahoma"/>
                <a:cs typeface="Tahoma"/>
              </a:rPr>
              <a:t>Additional nodes are easy to set up and new nodes  can be easily inserted and configured into the  network, thus making the system scalable</a:t>
            </a:r>
            <a:endParaRPr lang="en-IN" sz="2400" dirty="0">
              <a:solidFill>
                <a:srgbClr val="121212"/>
              </a:solidFill>
              <a:latin typeface="Tahoma"/>
              <a:cs typeface="Tahoma"/>
            </a:endParaRPr>
          </a:p>
          <a:p>
            <a:pPr marL="371475" marR="366395" indent="-333375">
              <a:lnSpc>
                <a:spcPts val="3379"/>
              </a:lnSpc>
              <a:spcBef>
                <a:spcPts val="114"/>
              </a:spcBef>
              <a:buClr>
                <a:srgbClr val="DF392A"/>
              </a:buClr>
              <a:buSzPct val="87500"/>
              <a:buChar char="•"/>
              <a:tabLst>
                <a:tab pos="370840" algn="l"/>
                <a:tab pos="371475" algn="l"/>
              </a:tabLst>
            </a:pPr>
            <a:r>
              <a:rPr lang="en-IN" sz="2400" dirty="0">
                <a:solidFill>
                  <a:srgbClr val="121212"/>
                </a:solidFill>
                <a:latin typeface="Tahoma"/>
                <a:cs typeface="Tahoma"/>
              </a:rPr>
              <a:t>Each smart switch is a self sustained sub system</a:t>
            </a:r>
          </a:p>
          <a:p>
            <a:pPr marL="371475" marR="366395" indent="-333375">
              <a:lnSpc>
                <a:spcPts val="3379"/>
              </a:lnSpc>
              <a:spcBef>
                <a:spcPts val="114"/>
              </a:spcBef>
              <a:buClr>
                <a:srgbClr val="DF392A"/>
              </a:buClr>
              <a:buSzPct val="87500"/>
              <a:buChar char="•"/>
              <a:tabLst>
                <a:tab pos="370840" algn="l"/>
                <a:tab pos="371475" algn="l"/>
              </a:tabLst>
            </a:pPr>
            <a:r>
              <a:rPr lang="en-IN" sz="2400" dirty="0">
                <a:solidFill>
                  <a:srgbClr val="121212"/>
                </a:solidFill>
                <a:latin typeface="Tahoma"/>
                <a:cs typeface="Tahoma"/>
              </a:rPr>
              <a:t>We can also override the wireless controls using the onboard switches like traditional systems</a:t>
            </a:r>
          </a:p>
          <a:p>
            <a:pPr marL="371475" marR="366395" indent="-333375">
              <a:lnSpc>
                <a:spcPts val="3379"/>
              </a:lnSpc>
              <a:spcBef>
                <a:spcPts val="114"/>
              </a:spcBef>
              <a:buClr>
                <a:srgbClr val="DF392A"/>
              </a:buClr>
              <a:buSzPct val="87500"/>
              <a:buChar char="•"/>
              <a:tabLst>
                <a:tab pos="370840" algn="l"/>
                <a:tab pos="371475" algn="l"/>
              </a:tabLst>
            </a:pPr>
            <a:r>
              <a:rPr lang="en-IN" sz="2400" dirty="0">
                <a:solidFill>
                  <a:srgbClr val="121212"/>
                </a:solidFill>
                <a:latin typeface="Tahoma"/>
                <a:cs typeface="Tahoma"/>
              </a:rPr>
              <a:t>Our product is available in various configurations depending on the number of switches requires without having a large cost difference.</a:t>
            </a:r>
            <a:endParaRPr sz="2400" dirty="0">
              <a:latin typeface="Tahoma"/>
              <a:cs typeface="Tahoma"/>
            </a:endParaRPr>
          </a:p>
        </p:txBody>
      </p:sp>
      <p:sp>
        <p:nvSpPr>
          <p:cNvPr id="4" name="object 6">
            <a:extLst>
              <a:ext uri="{FF2B5EF4-FFF2-40B4-BE49-F238E27FC236}">
                <a16:creationId xmlns:a16="http://schemas.microsoft.com/office/drawing/2014/main" id="{6744DB62-BF49-C39C-BA5F-E8071113F1F1}"/>
              </a:ext>
            </a:extLst>
          </p:cNvPr>
          <p:cNvSpPr txBox="1"/>
          <p:nvPr/>
        </p:nvSpPr>
        <p:spPr>
          <a:xfrm>
            <a:off x="15385750" y="9458529"/>
            <a:ext cx="2101515" cy="243656"/>
          </a:xfrm>
          <a:prstGeom prst="rect">
            <a:avLst/>
          </a:prstGeom>
        </p:spPr>
        <p:txBody>
          <a:bodyPr vert="horz" wrap="square" lIns="0" tIns="12700" rIns="0" bIns="0" rtlCol="0">
            <a:spAutoFit/>
          </a:bodyPr>
          <a:lstStyle/>
          <a:p>
            <a:pPr marL="12700">
              <a:spcBef>
                <a:spcPts val="100"/>
              </a:spcBef>
            </a:pPr>
            <a:r>
              <a:rPr lang="en-IN" sz="1500" spc="95" dirty="0">
                <a:solidFill>
                  <a:srgbClr val="121212"/>
                </a:solidFill>
                <a:latin typeface="Tahoma"/>
                <a:cs typeface="Tahoma"/>
              </a:rPr>
              <a:t>Team ID: </a:t>
            </a:r>
            <a:r>
              <a:rPr sz="1500" spc="95" dirty="0">
                <a:solidFill>
                  <a:srgbClr val="121212"/>
                </a:solidFill>
                <a:latin typeface="Tahoma"/>
                <a:cs typeface="Tahoma"/>
              </a:rPr>
              <a:t>H</a:t>
            </a:r>
            <a:r>
              <a:rPr lang="en-IN" sz="1500" spc="95" dirty="0">
                <a:solidFill>
                  <a:srgbClr val="121212"/>
                </a:solidFill>
                <a:latin typeface="Tahoma"/>
                <a:cs typeface="Tahoma"/>
              </a:rPr>
              <a:t>A-</a:t>
            </a:r>
            <a:r>
              <a:rPr sz="1500" spc="95" dirty="0">
                <a:solidFill>
                  <a:srgbClr val="121212"/>
                </a:solidFill>
                <a:latin typeface="Tahoma"/>
                <a:cs typeface="Tahoma"/>
              </a:rPr>
              <a:t>220502</a:t>
            </a:r>
            <a:endParaRPr sz="1500" dirty="0">
              <a:latin typeface="Tahoma"/>
              <a:cs typeface="Tahom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5"/>
            <a:ext cx="18288000" cy="10287000"/>
          </a:xfrm>
          <a:prstGeom prst="rect">
            <a:avLst/>
          </a:prstGeom>
        </p:spPr>
      </p:pic>
      <p:sp>
        <p:nvSpPr>
          <p:cNvPr id="3" name="object 3"/>
          <p:cNvSpPr txBox="1"/>
          <p:nvPr/>
        </p:nvSpPr>
        <p:spPr>
          <a:xfrm>
            <a:off x="7834193" y="3064042"/>
            <a:ext cx="3972795" cy="505267"/>
          </a:xfrm>
          <a:prstGeom prst="rect">
            <a:avLst/>
          </a:prstGeom>
        </p:spPr>
        <p:txBody>
          <a:bodyPr vert="horz" wrap="square" lIns="0" tIns="12700" rIns="0" bIns="0" rtlCol="0">
            <a:spAutoFit/>
          </a:bodyPr>
          <a:lstStyle/>
          <a:p>
            <a:pPr marL="12700">
              <a:lnSpc>
                <a:spcPct val="100000"/>
              </a:lnSpc>
              <a:spcBef>
                <a:spcPts val="100"/>
              </a:spcBef>
            </a:pPr>
            <a:r>
              <a:rPr sz="3200" spc="80" dirty="0">
                <a:solidFill>
                  <a:srgbClr val="121212"/>
                </a:solidFill>
                <a:latin typeface="Tahoma"/>
                <a:cs typeface="Tahoma"/>
              </a:rPr>
              <a:t>Product</a:t>
            </a:r>
            <a:r>
              <a:rPr sz="3200" spc="-130" dirty="0">
                <a:solidFill>
                  <a:srgbClr val="121212"/>
                </a:solidFill>
                <a:latin typeface="Tahoma"/>
                <a:cs typeface="Tahoma"/>
              </a:rPr>
              <a:t> </a:t>
            </a:r>
            <a:r>
              <a:rPr sz="3200" spc="55" dirty="0">
                <a:solidFill>
                  <a:srgbClr val="121212"/>
                </a:solidFill>
                <a:latin typeface="Tahoma"/>
                <a:cs typeface="Tahoma"/>
              </a:rPr>
              <a:t>Advantages:</a:t>
            </a:r>
            <a:endParaRPr sz="3200" dirty="0">
              <a:latin typeface="Tahoma"/>
              <a:cs typeface="Tahoma"/>
            </a:endParaRPr>
          </a:p>
        </p:txBody>
      </p:sp>
      <p:sp>
        <p:nvSpPr>
          <p:cNvPr id="4" name="object 4"/>
          <p:cNvSpPr txBox="1">
            <a:spLocks noGrp="1"/>
          </p:cNvSpPr>
          <p:nvPr>
            <p:ph type="title"/>
          </p:nvPr>
        </p:nvSpPr>
        <p:spPr>
          <a:xfrm>
            <a:off x="3366381" y="3974348"/>
            <a:ext cx="11552459" cy="969496"/>
          </a:xfrm>
          <a:prstGeom prst="rect">
            <a:avLst/>
          </a:prstGeom>
        </p:spPr>
        <p:txBody>
          <a:bodyPr vert="horz" wrap="square" lIns="0" tIns="15240" rIns="0" bIns="0" rtlCol="0">
            <a:spAutoFit/>
          </a:bodyPr>
          <a:lstStyle/>
          <a:p>
            <a:pPr marL="12700" algn="ctr">
              <a:lnSpc>
                <a:spcPct val="100000"/>
              </a:lnSpc>
              <a:spcBef>
                <a:spcPts val="120"/>
              </a:spcBef>
            </a:pPr>
            <a:r>
              <a:rPr dirty="0"/>
              <a:t>Usability </a:t>
            </a:r>
            <a:r>
              <a:rPr sz="5400" dirty="0">
                <a:solidFill>
                  <a:srgbClr val="DF392A"/>
                </a:solidFill>
                <a:latin typeface="Lucida Sans Unicode"/>
                <a:cs typeface="Lucida Sans Unicode"/>
              </a:rPr>
              <a:t>• </a:t>
            </a:r>
            <a:r>
              <a:rPr dirty="0"/>
              <a:t>Flexibility </a:t>
            </a:r>
            <a:r>
              <a:rPr sz="5400" dirty="0">
                <a:solidFill>
                  <a:srgbClr val="DF392A"/>
                </a:solidFill>
                <a:latin typeface="Lucida Sans Unicode"/>
                <a:cs typeface="Lucida Sans Unicode"/>
              </a:rPr>
              <a:t>• </a:t>
            </a:r>
            <a:r>
              <a:rPr dirty="0"/>
              <a:t>Reliability</a:t>
            </a:r>
            <a:endParaRPr sz="5400" dirty="0">
              <a:latin typeface="Lucida Sans Unicode"/>
              <a:cs typeface="Lucida Sans Unicode"/>
            </a:endParaRPr>
          </a:p>
        </p:txBody>
      </p:sp>
      <p:sp>
        <p:nvSpPr>
          <p:cNvPr id="12" name="object 12"/>
          <p:cNvSpPr txBox="1">
            <a:spLocks noGrp="1"/>
          </p:cNvSpPr>
          <p:nvPr>
            <p:ph type="dt" sz="half" idx="6"/>
          </p:nvPr>
        </p:nvSpPr>
        <p:spPr>
          <a:prstGeom prst="rect">
            <a:avLst/>
          </a:prstGeom>
        </p:spPr>
        <p:txBody>
          <a:bodyPr vert="horz" wrap="square" lIns="0" tIns="6350" rIns="0" bIns="0" rtlCol="0">
            <a:spAutoFit/>
          </a:bodyPr>
          <a:lstStyle/>
          <a:p>
            <a:pPr marL="12700">
              <a:lnSpc>
                <a:spcPct val="100000"/>
              </a:lnSpc>
              <a:spcBef>
                <a:spcPts val="50"/>
              </a:spcBef>
            </a:pPr>
            <a:r>
              <a:rPr spc="85"/>
              <a:t>2</a:t>
            </a:r>
            <a:r>
              <a:rPr spc="114"/>
              <a:t>0</a:t>
            </a:r>
            <a:r>
              <a:rPr spc="85"/>
              <a:t>22</a:t>
            </a:r>
          </a:p>
        </p:txBody>
      </p:sp>
      <p:sp>
        <p:nvSpPr>
          <p:cNvPr id="5" name="object 5"/>
          <p:cNvSpPr txBox="1"/>
          <p:nvPr/>
        </p:nvSpPr>
        <p:spPr>
          <a:xfrm>
            <a:off x="4426366" y="5150158"/>
            <a:ext cx="9432488" cy="969496"/>
          </a:xfrm>
          <a:prstGeom prst="rect">
            <a:avLst/>
          </a:prstGeom>
        </p:spPr>
        <p:txBody>
          <a:bodyPr vert="horz" wrap="square" lIns="0" tIns="15240" rIns="0" bIns="0" rtlCol="0">
            <a:spAutoFit/>
          </a:bodyPr>
          <a:lstStyle/>
          <a:p>
            <a:pPr marL="508634" indent="-496570">
              <a:lnSpc>
                <a:spcPct val="100000"/>
              </a:lnSpc>
              <a:spcBef>
                <a:spcPts val="120"/>
              </a:spcBef>
              <a:buClr>
                <a:srgbClr val="DF392A"/>
              </a:buClr>
              <a:buSzPct val="87096"/>
              <a:buFont typeface="Lucida Sans Unicode"/>
              <a:buChar char="•"/>
              <a:tabLst>
                <a:tab pos="509270" algn="l"/>
              </a:tabLst>
            </a:pPr>
            <a:r>
              <a:rPr sz="6200" dirty="0">
                <a:solidFill>
                  <a:srgbClr val="121212"/>
                </a:solidFill>
                <a:latin typeface="Arial MT"/>
                <a:cs typeface="Arial MT"/>
              </a:rPr>
              <a:t>Scalable </a:t>
            </a:r>
            <a:r>
              <a:rPr sz="5400" dirty="0">
                <a:solidFill>
                  <a:srgbClr val="DF392A"/>
                </a:solidFill>
                <a:latin typeface="Lucida Sans Unicode"/>
                <a:cs typeface="Lucida Sans Unicode"/>
              </a:rPr>
              <a:t>• </a:t>
            </a:r>
            <a:r>
              <a:rPr sz="6200" dirty="0">
                <a:solidFill>
                  <a:srgbClr val="121212"/>
                </a:solidFill>
                <a:latin typeface="Arial MT"/>
                <a:cs typeface="Arial MT"/>
              </a:rPr>
              <a:t>Cost</a:t>
            </a:r>
            <a:r>
              <a:rPr lang="en-IN" sz="6200" dirty="0">
                <a:solidFill>
                  <a:srgbClr val="121212"/>
                </a:solidFill>
                <a:latin typeface="Arial MT"/>
                <a:cs typeface="Arial MT"/>
              </a:rPr>
              <a:t>-effective</a:t>
            </a:r>
            <a:endParaRPr sz="6200" dirty="0">
              <a:latin typeface="Arial MT"/>
              <a:cs typeface="Arial MT"/>
            </a:endParaRPr>
          </a:p>
        </p:txBody>
      </p:sp>
      <p:pic>
        <p:nvPicPr>
          <p:cNvPr id="6" name="object 6"/>
          <p:cNvPicPr/>
          <p:nvPr/>
        </p:nvPicPr>
        <p:blipFill>
          <a:blip r:embed="rId3" cstate="print"/>
          <a:stretch>
            <a:fillRect/>
          </a:stretch>
        </p:blipFill>
        <p:spPr>
          <a:xfrm>
            <a:off x="0" y="5"/>
            <a:ext cx="5559307" cy="5694546"/>
          </a:xfrm>
          <a:prstGeom prst="rect">
            <a:avLst/>
          </a:prstGeom>
        </p:spPr>
      </p:pic>
      <p:grpSp>
        <p:nvGrpSpPr>
          <p:cNvPr id="7" name="object 7"/>
          <p:cNvGrpSpPr/>
          <p:nvPr/>
        </p:nvGrpSpPr>
        <p:grpSpPr>
          <a:xfrm>
            <a:off x="0" y="7486656"/>
            <a:ext cx="18288000" cy="2800350"/>
            <a:chOff x="0" y="7486656"/>
            <a:chExt cx="18288000" cy="2800350"/>
          </a:xfrm>
        </p:grpSpPr>
        <p:sp>
          <p:nvSpPr>
            <p:cNvPr id="8" name="object 8"/>
            <p:cNvSpPr/>
            <p:nvPr/>
          </p:nvSpPr>
          <p:spPr>
            <a:xfrm>
              <a:off x="0" y="8980901"/>
              <a:ext cx="18288000" cy="9525"/>
            </a:xfrm>
            <a:custGeom>
              <a:avLst/>
              <a:gdLst/>
              <a:ahLst/>
              <a:cxnLst/>
              <a:rect l="l" t="t" r="r" b="b"/>
              <a:pathLst>
                <a:path w="18288000" h="9525">
                  <a:moveTo>
                    <a:pt x="0" y="9525"/>
                  </a:moveTo>
                  <a:lnTo>
                    <a:pt x="0" y="0"/>
                  </a:lnTo>
                  <a:lnTo>
                    <a:pt x="18288000" y="0"/>
                  </a:lnTo>
                  <a:lnTo>
                    <a:pt x="18288000" y="9525"/>
                  </a:lnTo>
                  <a:lnTo>
                    <a:pt x="0" y="9525"/>
                  </a:lnTo>
                  <a:close/>
                </a:path>
              </a:pathLst>
            </a:custGeom>
            <a:solidFill>
              <a:srgbClr val="BDBDBD"/>
            </a:solidFill>
          </p:spPr>
          <p:txBody>
            <a:bodyPr wrap="square" lIns="0" tIns="0" rIns="0" bIns="0" rtlCol="0"/>
            <a:lstStyle/>
            <a:p>
              <a:endParaRPr/>
            </a:p>
          </p:txBody>
        </p:sp>
        <p:pic>
          <p:nvPicPr>
            <p:cNvPr id="9" name="object 9"/>
            <p:cNvPicPr/>
            <p:nvPr/>
          </p:nvPicPr>
          <p:blipFill>
            <a:blip r:embed="rId4" cstate="print"/>
            <a:stretch>
              <a:fillRect/>
            </a:stretch>
          </p:blipFill>
          <p:spPr>
            <a:xfrm>
              <a:off x="5736173" y="7486656"/>
              <a:ext cx="6829430" cy="2800343"/>
            </a:xfrm>
            <a:prstGeom prst="rect">
              <a:avLst/>
            </a:prstGeom>
          </p:spPr>
        </p:pic>
      </p:grpSp>
      <p:sp>
        <p:nvSpPr>
          <p:cNvPr id="10" name="object 6">
            <a:extLst>
              <a:ext uri="{FF2B5EF4-FFF2-40B4-BE49-F238E27FC236}">
                <a16:creationId xmlns:a16="http://schemas.microsoft.com/office/drawing/2014/main" id="{BACC4BF7-2A02-6E80-601A-88AC17734C91}"/>
              </a:ext>
            </a:extLst>
          </p:cNvPr>
          <p:cNvSpPr txBox="1"/>
          <p:nvPr/>
        </p:nvSpPr>
        <p:spPr>
          <a:xfrm>
            <a:off x="15385750" y="9458529"/>
            <a:ext cx="2101515" cy="243656"/>
          </a:xfrm>
          <a:prstGeom prst="rect">
            <a:avLst/>
          </a:prstGeom>
        </p:spPr>
        <p:txBody>
          <a:bodyPr vert="horz" wrap="square" lIns="0" tIns="12700" rIns="0" bIns="0" rtlCol="0">
            <a:spAutoFit/>
          </a:bodyPr>
          <a:lstStyle/>
          <a:p>
            <a:pPr marL="12700">
              <a:spcBef>
                <a:spcPts val="100"/>
              </a:spcBef>
            </a:pPr>
            <a:r>
              <a:rPr lang="en-IN" sz="1500" spc="95" dirty="0">
                <a:solidFill>
                  <a:srgbClr val="121212"/>
                </a:solidFill>
                <a:latin typeface="Tahoma"/>
                <a:cs typeface="Tahoma"/>
              </a:rPr>
              <a:t>Team ID: </a:t>
            </a:r>
            <a:r>
              <a:rPr sz="1500" spc="95" dirty="0">
                <a:solidFill>
                  <a:srgbClr val="121212"/>
                </a:solidFill>
                <a:latin typeface="Tahoma"/>
                <a:cs typeface="Tahoma"/>
              </a:rPr>
              <a:t>H</a:t>
            </a:r>
            <a:r>
              <a:rPr lang="en-IN" sz="1500" spc="95" dirty="0">
                <a:solidFill>
                  <a:srgbClr val="121212"/>
                </a:solidFill>
                <a:latin typeface="Tahoma"/>
                <a:cs typeface="Tahoma"/>
              </a:rPr>
              <a:t>A-</a:t>
            </a:r>
            <a:r>
              <a:rPr sz="1500" spc="95" dirty="0">
                <a:solidFill>
                  <a:srgbClr val="121212"/>
                </a:solidFill>
                <a:latin typeface="Tahoma"/>
                <a:cs typeface="Tahoma"/>
              </a:rPr>
              <a:t>220502</a:t>
            </a:r>
            <a:endParaRPr sz="1500" dirty="0">
              <a:latin typeface="Tahoma"/>
              <a:cs typeface="Tahom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209</TotalTime>
  <Words>773</Words>
  <Application>Microsoft Office PowerPoint</Application>
  <PresentationFormat>Custom</PresentationFormat>
  <Paragraphs>131</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MS UI Gothic</vt:lpstr>
      <vt:lpstr>Arial</vt:lpstr>
      <vt:lpstr>Arial MT</vt:lpstr>
      <vt:lpstr>Calibri</vt:lpstr>
      <vt:lpstr>Lucida Sans Unicode</vt:lpstr>
      <vt:lpstr>Tahoma</vt:lpstr>
      <vt:lpstr>Times New Roman</vt:lpstr>
      <vt:lpstr>Office Theme</vt:lpstr>
      <vt:lpstr>BLE-Mesh based Smart Switch for HOME AUTOMATION</vt:lpstr>
      <vt:lpstr>The Problem</vt:lpstr>
      <vt:lpstr>THE SOLUTION</vt:lpstr>
      <vt:lpstr>SMART SWITCHES</vt:lpstr>
      <vt:lpstr>OCCUPANCY DETECTION</vt:lpstr>
      <vt:lpstr>Product Value</vt:lpstr>
      <vt:lpstr>Smart Power Saving Features</vt:lpstr>
      <vt:lpstr>Fast, Secure &amp; Reliable Communication</vt:lpstr>
      <vt:lpstr>Usability • Flexibility • Reliability</vt:lpstr>
      <vt:lpstr>Comparison Study</vt:lpstr>
      <vt:lpstr>Target Audience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BLE-Mesh based Smart switch for HOME AUTOMATION</dc:title>
  <dc:creator>tirthesh</dc:creator>
  <cp:lastModifiedBy>tirthesh sohani</cp:lastModifiedBy>
  <cp:revision>2</cp:revision>
  <dcterms:created xsi:type="dcterms:W3CDTF">2022-12-15T14:38:47Z</dcterms:created>
  <dcterms:modified xsi:type="dcterms:W3CDTF">2022-12-16T11:44:00Z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2022-12-15T00:00:00Z</vt:filetime>
  </property>
  <property fmtid="{D5CDD505-2E9C-101B-9397-08002B2CF9AE}" pid="3" name="Creator">
    <vt:lpwstr>Chromium</vt:lpwstr>
  </property>
  <property fmtid="{D5CDD505-2E9C-101B-9397-08002B2CF9AE}" pid="4" name="LastSaved">
    <vt:filetime>2022-12-15T00:00:00Z</vt:filetime>
  </property>
</Properties>
</file>